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2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9144000" cy="5143500" type="screen16x9"/>
  <p:notesSz cx="6858000" cy="9144000"/>
  <p:embeddedFontLst>
    <p:embeddedFont>
      <p:font typeface="Comfortaa" panose="020B0604020202020204" charset="0"/>
      <p:regular r:id="rId23"/>
      <p:bold r:id="rId24"/>
    </p:embeddedFont>
    <p:embeddedFont>
      <p:font typeface="Comfortaa Medium" panose="020B0604020202020204" charset="0"/>
      <p:regular r:id="rId25"/>
      <p:bold r:id="rId26"/>
    </p:embeddedFont>
    <p:embeddedFont>
      <p:font typeface="Fira Sans Extra Condensed Medium" panose="020B0604020202020204" charset="0"/>
      <p:regular r:id="rId27"/>
      <p:bold r:id="rId28"/>
      <p:italic r:id="rId29"/>
      <p:boldItalic r:id="rId30"/>
    </p:embeddedFont>
    <p:embeddedFont>
      <p:font typeface="Manrope" panose="020B0604020202020204" charset="0"/>
      <p:regular r:id="rId31"/>
      <p:bold r:id="rId32"/>
    </p:embeddedFont>
    <p:embeddedFont>
      <p:font typeface="Manrope SemiBold" panose="020B0604020202020204" charset="0"/>
      <p:regular r:id="rId33"/>
      <p:bold r:id="rId34"/>
    </p:embeddedFont>
    <p:embeddedFont>
      <p:font typeface="Nunito" pitchFamily="2" charset="0"/>
      <p:regular r:id="rId35"/>
      <p:bold r:id="rId36"/>
      <p:italic r:id="rId37"/>
      <p:boldItalic r:id="rId38"/>
    </p:embeddedFont>
    <p:embeddedFont>
      <p:font typeface="Quattrocento Sans" panose="020B0502050000020003"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5CAD"/>
    <a:srgbClr val="1846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1233251-5B88-4F4D-A2CE-C4BDF09461F5}">
  <a:tblStyle styleId="{B1233251-5B88-4F4D-A2CE-C4BDF09461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216"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19.xml"/><Relationship Id="rId34" Type="http://schemas.openxmlformats.org/officeDocument/2006/relationships/font" Target="fonts/font12.fntdata"/><Relationship Id="rId42" Type="http://schemas.openxmlformats.org/officeDocument/2006/relationships/font" Target="fonts/font20.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a463e69bee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7" name="Google Shape;187;g2a463e69bee_0_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1658e6b6b4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1658e6b6b4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1658e6b6b4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31658e6b6b4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31658e6b6b4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31658e6b6b4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31658e6b6b4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31658e6b6b4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314d079ed5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314d079ed5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2a463e69bee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2a463e69bee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2a463e69bee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2a463e69bee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2a463e69bee_0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2a463e69bee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2a463e69bee_0_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2a463e69bee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2a463e69bee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3" name="Google Shape;373;g2a463e69bee_0_4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a463e69bee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2a463e69bee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a463e69bee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a463e69bee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15fe0ad2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15fe0ad2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31658e6b6b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31658e6b6b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31658e6b6b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31658e6b6b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31658e6b6b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31658e6b6b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a463e69bee_0_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a463e69bee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a463e69b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2a463e69b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8"/>
        <p:cNvGrpSpPr/>
        <p:nvPr/>
      </p:nvGrpSpPr>
      <p:grpSpPr>
        <a:xfrm>
          <a:off x="0" y="0"/>
          <a:ext cx="0" cy="0"/>
          <a:chOff x="0" y="0"/>
          <a:chExt cx="0" cy="0"/>
        </a:xfrm>
      </p:grpSpPr>
      <p:sp>
        <p:nvSpPr>
          <p:cNvPr id="129" name="Google Shape;129;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0" name="Google Shape;130;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1" name="Google Shape;131;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2"/>
        <p:cNvGrpSpPr/>
        <p:nvPr/>
      </p:nvGrpSpPr>
      <p:grpSpPr>
        <a:xfrm>
          <a:off x="0" y="0"/>
          <a:ext cx="0" cy="0"/>
          <a:chOff x="0" y="0"/>
          <a:chExt cx="0" cy="0"/>
        </a:xfrm>
      </p:grpSpPr>
      <p:sp>
        <p:nvSpPr>
          <p:cNvPr id="133" name="Google Shape;133;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4" name="Google Shape;134;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5"/>
        <p:cNvGrpSpPr/>
        <p:nvPr/>
      </p:nvGrpSpPr>
      <p:grpSpPr>
        <a:xfrm>
          <a:off x="0" y="0"/>
          <a:ext cx="0" cy="0"/>
          <a:chOff x="0" y="0"/>
          <a:chExt cx="0" cy="0"/>
        </a:xfrm>
      </p:grpSpPr>
      <p:sp>
        <p:nvSpPr>
          <p:cNvPr id="136" name="Google Shape;13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7" name="Google Shape;137;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38" name="Google Shape;13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9"/>
        <p:cNvGrpSpPr/>
        <p:nvPr/>
      </p:nvGrpSpPr>
      <p:grpSpPr>
        <a:xfrm>
          <a:off x="0" y="0"/>
          <a:ext cx="0" cy="0"/>
          <a:chOff x="0" y="0"/>
          <a:chExt cx="0" cy="0"/>
        </a:xfrm>
      </p:grpSpPr>
      <p:sp>
        <p:nvSpPr>
          <p:cNvPr id="140" name="Google Shape;14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41" name="Google Shape;141;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42" name="Google Shape;142;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43" name="Google Shape;143;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46" name="Google Shape;146;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49" name="Google Shape;149;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0" name="Google Shape;150;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1"/>
        <p:cNvGrpSpPr/>
        <p:nvPr/>
      </p:nvGrpSpPr>
      <p:grpSpPr>
        <a:xfrm>
          <a:off x="0" y="0"/>
          <a:ext cx="0" cy="0"/>
          <a:chOff x="0" y="0"/>
          <a:chExt cx="0" cy="0"/>
        </a:xfrm>
      </p:grpSpPr>
      <p:sp>
        <p:nvSpPr>
          <p:cNvPr id="152" name="Google Shape;152;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53" name="Google Shape;153;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4"/>
        <p:cNvGrpSpPr/>
        <p:nvPr/>
      </p:nvGrpSpPr>
      <p:grpSpPr>
        <a:xfrm>
          <a:off x="0" y="0"/>
          <a:ext cx="0" cy="0"/>
          <a:chOff x="0" y="0"/>
          <a:chExt cx="0" cy="0"/>
        </a:xfrm>
      </p:grpSpPr>
      <p:sp>
        <p:nvSpPr>
          <p:cNvPr id="155" name="Google Shape;155;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57" name="Google Shape;157;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58" name="Google Shape;158;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59" name="Google Shape;15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0"/>
        <p:cNvGrpSpPr/>
        <p:nvPr/>
      </p:nvGrpSpPr>
      <p:grpSpPr>
        <a:xfrm>
          <a:off x="0" y="0"/>
          <a:ext cx="0" cy="0"/>
          <a:chOff x="0" y="0"/>
          <a:chExt cx="0" cy="0"/>
        </a:xfrm>
      </p:grpSpPr>
      <p:sp>
        <p:nvSpPr>
          <p:cNvPr id="161" name="Google Shape;161;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162" name="Google Shape;16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3"/>
        <p:cNvGrpSpPr/>
        <p:nvPr/>
      </p:nvGrpSpPr>
      <p:grpSpPr>
        <a:xfrm>
          <a:off x="0" y="0"/>
          <a:ext cx="0" cy="0"/>
          <a:chOff x="0" y="0"/>
          <a:chExt cx="0" cy="0"/>
        </a:xfrm>
      </p:grpSpPr>
      <p:sp>
        <p:nvSpPr>
          <p:cNvPr id="164" name="Google Shape;164;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5" name="Google Shape;165;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66" name="Google Shape;166;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7"/>
        <p:cNvGrpSpPr/>
        <p:nvPr/>
      </p:nvGrpSpPr>
      <p:grpSpPr>
        <a:xfrm>
          <a:off x="0" y="0"/>
          <a:ext cx="0" cy="0"/>
          <a:chOff x="0" y="0"/>
          <a:chExt cx="0" cy="0"/>
        </a:xfrm>
      </p:grpSpPr>
      <p:sp>
        <p:nvSpPr>
          <p:cNvPr id="168" name="Google Shape;168;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0">
  <p:cSld name="TITLE_AND_BODY_1">
    <p:spTree>
      <p:nvGrpSpPr>
        <p:cNvPr id="1" name="Shape 169"/>
        <p:cNvGrpSpPr/>
        <p:nvPr/>
      </p:nvGrpSpPr>
      <p:grpSpPr>
        <a:xfrm>
          <a:off x="0" y="0"/>
          <a:ext cx="0" cy="0"/>
          <a:chOff x="0" y="0"/>
          <a:chExt cx="0" cy="0"/>
        </a:xfrm>
      </p:grpSpPr>
      <p:sp>
        <p:nvSpPr>
          <p:cNvPr id="170" name="Google Shape;170;p25"/>
          <p:cNvSpPr txBox="1">
            <a:spLocks noGrp="1"/>
          </p:cNvSpPr>
          <p:nvPr>
            <p:ph type="sldNum" idx="12"/>
          </p:nvPr>
        </p:nvSpPr>
        <p:spPr>
          <a:xfrm>
            <a:off x="8575628" y="4560671"/>
            <a:ext cx="111300" cy="153900"/>
          </a:xfrm>
          <a:prstGeom prst="rect">
            <a:avLst/>
          </a:prstGeom>
          <a:noFill/>
          <a:ln>
            <a:noFill/>
          </a:ln>
        </p:spPr>
        <p:txBody>
          <a:bodyPr spcFirstLastPara="1" wrap="square" lIns="0" tIns="0" rIns="0" bIns="0" anchor="t" anchorCtr="0">
            <a:spAutoFit/>
          </a:bodyPr>
          <a:lstStyle>
            <a:lvl1pPr marL="0" lvl="0" indent="0" algn="r">
              <a:lnSpc>
                <a:spcPct val="100000"/>
              </a:lnSpc>
              <a:spcBef>
                <a:spcPts val="0"/>
              </a:spcBef>
              <a:spcAft>
                <a:spcPts val="0"/>
              </a:spcAft>
              <a:buClr>
                <a:srgbClr val="888888"/>
              </a:buClr>
              <a:buSzPts val="1800"/>
              <a:buFont typeface="Calibri"/>
              <a:buNone/>
              <a:defRPr sz="1000" b="0" i="0" u="none" strike="noStrike" cap="none">
                <a:solidFill>
                  <a:srgbClr val="888888"/>
                </a:solidFill>
                <a:latin typeface="Arial"/>
                <a:ea typeface="Arial"/>
                <a:cs typeface="Arial"/>
                <a:sym typeface="Arial"/>
              </a:defRPr>
            </a:lvl1pPr>
            <a:lvl2pPr marL="0" lvl="1" indent="0" algn="r">
              <a:lnSpc>
                <a:spcPct val="100000"/>
              </a:lnSpc>
              <a:spcBef>
                <a:spcPts val="0"/>
              </a:spcBef>
              <a:spcAft>
                <a:spcPts val="0"/>
              </a:spcAft>
              <a:buClr>
                <a:srgbClr val="888888"/>
              </a:buClr>
              <a:buSzPts val="1800"/>
              <a:buFont typeface="Calibri"/>
              <a:buNone/>
              <a:defRPr sz="1000" b="0" i="0" u="none" strike="noStrike" cap="none">
                <a:solidFill>
                  <a:srgbClr val="888888"/>
                </a:solidFill>
                <a:latin typeface="Arial"/>
                <a:ea typeface="Arial"/>
                <a:cs typeface="Arial"/>
                <a:sym typeface="Arial"/>
              </a:defRPr>
            </a:lvl2pPr>
            <a:lvl3pPr marL="0" lvl="2" indent="0" algn="r">
              <a:lnSpc>
                <a:spcPct val="100000"/>
              </a:lnSpc>
              <a:spcBef>
                <a:spcPts val="0"/>
              </a:spcBef>
              <a:spcAft>
                <a:spcPts val="0"/>
              </a:spcAft>
              <a:buClr>
                <a:srgbClr val="888888"/>
              </a:buClr>
              <a:buSzPts val="1800"/>
              <a:buFont typeface="Calibri"/>
              <a:buNone/>
              <a:defRPr sz="1000" b="0" i="0" u="none" strike="noStrike" cap="none">
                <a:solidFill>
                  <a:srgbClr val="888888"/>
                </a:solidFill>
                <a:latin typeface="Arial"/>
                <a:ea typeface="Arial"/>
                <a:cs typeface="Arial"/>
                <a:sym typeface="Arial"/>
              </a:defRPr>
            </a:lvl3pPr>
            <a:lvl4pPr marL="0" lvl="3" indent="0" algn="r">
              <a:lnSpc>
                <a:spcPct val="100000"/>
              </a:lnSpc>
              <a:spcBef>
                <a:spcPts val="0"/>
              </a:spcBef>
              <a:spcAft>
                <a:spcPts val="0"/>
              </a:spcAft>
              <a:buClr>
                <a:srgbClr val="888888"/>
              </a:buClr>
              <a:buSzPts val="1800"/>
              <a:buFont typeface="Calibri"/>
              <a:buNone/>
              <a:defRPr sz="1000" b="0" i="0" u="none" strike="noStrike" cap="none">
                <a:solidFill>
                  <a:srgbClr val="888888"/>
                </a:solidFill>
                <a:latin typeface="Arial"/>
                <a:ea typeface="Arial"/>
                <a:cs typeface="Arial"/>
                <a:sym typeface="Arial"/>
              </a:defRPr>
            </a:lvl4pPr>
            <a:lvl5pPr marL="0" lvl="4" indent="0" algn="r">
              <a:lnSpc>
                <a:spcPct val="100000"/>
              </a:lnSpc>
              <a:spcBef>
                <a:spcPts val="0"/>
              </a:spcBef>
              <a:spcAft>
                <a:spcPts val="0"/>
              </a:spcAft>
              <a:buClr>
                <a:srgbClr val="888888"/>
              </a:buClr>
              <a:buSzPts val="1800"/>
              <a:buFont typeface="Calibri"/>
              <a:buNone/>
              <a:defRPr sz="1000" b="0" i="0" u="none" strike="noStrike" cap="none">
                <a:solidFill>
                  <a:srgbClr val="888888"/>
                </a:solidFill>
                <a:latin typeface="Arial"/>
                <a:ea typeface="Arial"/>
                <a:cs typeface="Arial"/>
                <a:sym typeface="Arial"/>
              </a:defRPr>
            </a:lvl5pPr>
            <a:lvl6pPr marL="0" lvl="5" indent="0" algn="r">
              <a:lnSpc>
                <a:spcPct val="100000"/>
              </a:lnSpc>
              <a:spcBef>
                <a:spcPts val="0"/>
              </a:spcBef>
              <a:spcAft>
                <a:spcPts val="0"/>
              </a:spcAft>
              <a:buClr>
                <a:srgbClr val="888888"/>
              </a:buClr>
              <a:buSzPts val="1800"/>
              <a:buFont typeface="Calibri"/>
              <a:buNone/>
              <a:defRPr sz="1000" b="0" i="0" u="none" strike="noStrike" cap="none">
                <a:solidFill>
                  <a:srgbClr val="888888"/>
                </a:solidFill>
                <a:latin typeface="Arial"/>
                <a:ea typeface="Arial"/>
                <a:cs typeface="Arial"/>
                <a:sym typeface="Arial"/>
              </a:defRPr>
            </a:lvl6pPr>
            <a:lvl7pPr marL="0" lvl="6" indent="0" algn="r">
              <a:lnSpc>
                <a:spcPct val="100000"/>
              </a:lnSpc>
              <a:spcBef>
                <a:spcPts val="0"/>
              </a:spcBef>
              <a:spcAft>
                <a:spcPts val="0"/>
              </a:spcAft>
              <a:buClr>
                <a:srgbClr val="888888"/>
              </a:buClr>
              <a:buSzPts val="1800"/>
              <a:buFont typeface="Calibri"/>
              <a:buNone/>
              <a:defRPr sz="1000" b="0" i="0" u="none" strike="noStrike" cap="none">
                <a:solidFill>
                  <a:srgbClr val="888888"/>
                </a:solidFill>
                <a:latin typeface="Arial"/>
                <a:ea typeface="Arial"/>
                <a:cs typeface="Arial"/>
                <a:sym typeface="Arial"/>
              </a:defRPr>
            </a:lvl7pPr>
            <a:lvl8pPr marL="0" lvl="7" indent="0" algn="r">
              <a:lnSpc>
                <a:spcPct val="100000"/>
              </a:lnSpc>
              <a:spcBef>
                <a:spcPts val="0"/>
              </a:spcBef>
              <a:spcAft>
                <a:spcPts val="0"/>
              </a:spcAft>
              <a:buClr>
                <a:srgbClr val="888888"/>
              </a:buClr>
              <a:buSzPts val="1800"/>
              <a:buFont typeface="Calibri"/>
              <a:buNone/>
              <a:defRPr sz="1000" b="0" i="0" u="none" strike="noStrike" cap="none">
                <a:solidFill>
                  <a:srgbClr val="888888"/>
                </a:solidFill>
                <a:latin typeface="Arial"/>
                <a:ea typeface="Arial"/>
                <a:cs typeface="Arial"/>
                <a:sym typeface="Arial"/>
              </a:defRPr>
            </a:lvl8pPr>
            <a:lvl9pPr marL="0" lvl="8" indent="0" algn="r">
              <a:lnSpc>
                <a:spcPct val="100000"/>
              </a:lnSpc>
              <a:spcBef>
                <a:spcPts val="0"/>
              </a:spcBef>
              <a:spcAft>
                <a:spcPts val="0"/>
              </a:spcAft>
              <a:buClr>
                <a:srgbClr val="888888"/>
              </a:buClr>
              <a:buSzPts val="1800"/>
              <a:buFont typeface="Calibri"/>
              <a:buNone/>
              <a:defRPr sz="10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311700" y="445025"/>
            <a:ext cx="8520600" cy="572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2800"/>
              <a:buNone/>
              <a:defRPr sz="2925" b="0" i="0">
                <a:solidFill>
                  <a:schemeClr val="lt1"/>
                </a:solidFill>
                <a:latin typeface="Quattrocento Sans"/>
                <a:ea typeface="Quattrocento Sans"/>
                <a:cs typeface="Quattrocento Sans"/>
                <a:sym typeface="Quattrocento Sans"/>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73" name="Google Shape;173;p26"/>
          <p:cNvSpPr txBox="1">
            <a:spLocks noGrp="1"/>
          </p:cNvSpPr>
          <p:nvPr>
            <p:ph type="body" idx="1"/>
          </p:nvPr>
        </p:nvSpPr>
        <p:spPr>
          <a:xfrm>
            <a:off x="311700" y="1152475"/>
            <a:ext cx="8520600" cy="3416400"/>
          </a:xfrm>
          <a:prstGeom prst="rect">
            <a:avLst/>
          </a:prstGeom>
          <a:noFill/>
          <a:ln>
            <a:noFill/>
          </a:ln>
        </p:spPr>
        <p:txBody>
          <a:bodyPr spcFirstLastPara="1" wrap="square" lIns="0" tIns="0" rIns="0" bIns="0" anchor="t" anchorCtr="0">
            <a:noAutofit/>
          </a:bodyPr>
          <a:lstStyle>
            <a:lvl1pPr marL="457200" lvl="0" indent="-342900" algn="l">
              <a:lnSpc>
                <a:spcPct val="115000"/>
              </a:lnSpc>
              <a:spcBef>
                <a:spcPts val="0"/>
              </a:spcBef>
              <a:spcAft>
                <a:spcPts val="0"/>
              </a:spcAft>
              <a:buSzPts val="1800"/>
              <a:buChar char="●"/>
              <a:defRPr b="0" i="0">
                <a:solidFill>
                  <a:schemeClr val="dk1"/>
                </a:solidFill>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4" name="Google Shape;174;p26"/>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ctr">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1pPr>
            <a:lvl2pPr marR="0" lvl="1"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5" name="Google Shape;175;p26"/>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1pPr>
            <a:lvl2pPr marR="0" lvl="1"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6" name="Google Shape;176;p26"/>
          <p:cNvSpPr txBox="1">
            <a:spLocks noGrp="1"/>
          </p:cNvSpPr>
          <p:nvPr>
            <p:ph type="sldNum" idx="12"/>
          </p:nvPr>
        </p:nvSpPr>
        <p:spPr>
          <a:xfrm>
            <a:off x="8472458" y="4663217"/>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77" name="Google Shape;177;p26"/>
          <p:cNvSpPr txBox="1"/>
          <p:nvPr/>
        </p:nvSpPr>
        <p:spPr>
          <a:xfrm>
            <a:off x="3" y="4941825"/>
            <a:ext cx="1149000" cy="215400"/>
          </a:xfrm>
          <a:prstGeom prst="rect">
            <a:avLst/>
          </a:prstGeom>
          <a:noFill/>
          <a:ln>
            <a:noFill/>
          </a:ln>
        </p:spPr>
        <p:txBody>
          <a:bodyPr spcFirstLastPara="1" wrap="square" lIns="91350" tIns="45675" rIns="91350" bIns="45675" anchor="t" anchorCtr="0">
            <a:spAutoFit/>
          </a:bodyPr>
          <a:lstStyle/>
          <a:p>
            <a:pPr marL="0" marR="0" lvl="0" indent="0" algn="ctr" rtl="0">
              <a:lnSpc>
                <a:spcPct val="100000"/>
              </a:lnSpc>
              <a:spcBef>
                <a:spcPts val="0"/>
              </a:spcBef>
              <a:spcAft>
                <a:spcPts val="0"/>
              </a:spcAft>
              <a:buClr>
                <a:srgbClr val="ED7D31"/>
              </a:buClr>
              <a:buSzPts val="800"/>
              <a:buFont typeface="Arial"/>
              <a:buNone/>
            </a:pPr>
            <a:r>
              <a:rPr lang="en" sz="800" b="0" i="0" u="none" strike="noStrike" cap="none">
                <a:solidFill>
                  <a:schemeClr val="dk2"/>
                </a:solidFill>
                <a:latin typeface="Arial"/>
                <a:ea typeface="Arial"/>
                <a:cs typeface="Arial"/>
                <a:sym typeface="Arial"/>
              </a:rPr>
              <a:t>Kellton confidential</a:t>
            </a:r>
            <a:endParaRPr sz="800" b="0" i="0" u="none" strike="noStrike" cap="none">
              <a:solidFill>
                <a:schemeClr val="dk2"/>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and Content 1">
  <p:cSld name="OBJECT_1">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311700" y="445025"/>
            <a:ext cx="8520600" cy="572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2800"/>
              <a:buNone/>
              <a:defRPr sz="2925" b="0" i="0">
                <a:solidFill>
                  <a:schemeClr val="lt1"/>
                </a:solidFill>
                <a:latin typeface="Quattrocento Sans"/>
                <a:ea typeface="Quattrocento Sans"/>
                <a:cs typeface="Quattrocento Sans"/>
                <a:sym typeface="Quattrocento Sans"/>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0" name="Google Shape;180;p27"/>
          <p:cNvSpPr txBox="1">
            <a:spLocks noGrp="1"/>
          </p:cNvSpPr>
          <p:nvPr>
            <p:ph type="body" idx="1"/>
          </p:nvPr>
        </p:nvSpPr>
        <p:spPr>
          <a:xfrm>
            <a:off x="311700" y="1152475"/>
            <a:ext cx="8520600" cy="3416400"/>
          </a:xfrm>
          <a:prstGeom prst="rect">
            <a:avLst/>
          </a:prstGeom>
          <a:noFill/>
          <a:ln>
            <a:noFill/>
          </a:ln>
        </p:spPr>
        <p:txBody>
          <a:bodyPr spcFirstLastPara="1" wrap="square" lIns="0" tIns="0" rIns="0" bIns="0" anchor="t" anchorCtr="0">
            <a:noAutofit/>
          </a:bodyPr>
          <a:lstStyle>
            <a:lvl1pPr marL="457200" lvl="0" indent="-342900" algn="l">
              <a:lnSpc>
                <a:spcPct val="115000"/>
              </a:lnSpc>
              <a:spcBef>
                <a:spcPts val="0"/>
              </a:spcBef>
              <a:spcAft>
                <a:spcPts val="0"/>
              </a:spcAft>
              <a:buSzPts val="1800"/>
              <a:buChar char="●"/>
              <a:defRPr b="0" i="0">
                <a:solidFill>
                  <a:schemeClr val="dk1"/>
                </a:solidFill>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81" name="Google Shape;181;p27"/>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ctr">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1pPr>
            <a:lvl2pPr marR="0" lvl="1"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2" name="Google Shape;182;p27"/>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1pPr>
            <a:lvl2pPr marR="0" lvl="1"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27"/>
          <p:cNvSpPr txBox="1">
            <a:spLocks noGrp="1"/>
          </p:cNvSpPr>
          <p:nvPr>
            <p:ph type="sldNum" idx="12"/>
          </p:nvPr>
        </p:nvSpPr>
        <p:spPr>
          <a:xfrm>
            <a:off x="8472458" y="4663217"/>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84" name="Google Shape;184;p27"/>
          <p:cNvSpPr txBox="1"/>
          <p:nvPr/>
        </p:nvSpPr>
        <p:spPr>
          <a:xfrm>
            <a:off x="3" y="4941825"/>
            <a:ext cx="1149000" cy="215400"/>
          </a:xfrm>
          <a:prstGeom prst="rect">
            <a:avLst/>
          </a:prstGeom>
          <a:noFill/>
          <a:ln>
            <a:noFill/>
          </a:ln>
        </p:spPr>
        <p:txBody>
          <a:bodyPr spcFirstLastPara="1" wrap="square" lIns="91350" tIns="45675" rIns="91350" bIns="45675" anchor="t" anchorCtr="0">
            <a:spAutoFit/>
          </a:bodyPr>
          <a:lstStyle/>
          <a:p>
            <a:pPr marL="0" marR="0" lvl="0" indent="0" algn="ctr" rtl="0">
              <a:lnSpc>
                <a:spcPct val="100000"/>
              </a:lnSpc>
              <a:spcBef>
                <a:spcPts val="0"/>
              </a:spcBef>
              <a:spcAft>
                <a:spcPts val="0"/>
              </a:spcAft>
              <a:buClr>
                <a:srgbClr val="ED7D31"/>
              </a:buClr>
              <a:buSzPts val="800"/>
              <a:buFont typeface="Arial"/>
              <a:buNone/>
            </a:pPr>
            <a:r>
              <a:rPr lang="en" sz="800" b="0" i="0" u="none" strike="noStrike" cap="none">
                <a:solidFill>
                  <a:schemeClr val="dk2"/>
                </a:solidFill>
                <a:latin typeface="Arial"/>
                <a:ea typeface="Arial"/>
                <a:cs typeface="Arial"/>
                <a:sym typeface="Arial"/>
              </a:rPr>
              <a:t>Kellton confidential</a:t>
            </a:r>
            <a:endParaRPr sz="800" b="0" i="0" u="none" strike="noStrike" cap="none">
              <a:solidFill>
                <a:schemeClr val="dk2"/>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6">
            <a:alphaModFix/>
          </a:blip>
          <a:stretch>
            <a:fillRect/>
          </a:stretch>
        </a:blipFill>
        <a:effectLst/>
      </p:bgPr>
    </p:bg>
    <p:spTree>
      <p:nvGrpSpPr>
        <p:cNvPr id="1" name="Shape 124"/>
        <p:cNvGrpSpPr/>
        <p:nvPr/>
      </p:nvGrpSpPr>
      <p:grpSpPr>
        <a:xfrm>
          <a:off x="0" y="0"/>
          <a:ext cx="0" cy="0"/>
          <a:chOff x="0" y="0"/>
          <a:chExt cx="0" cy="0"/>
        </a:xfrm>
      </p:grpSpPr>
      <p:sp>
        <p:nvSpPr>
          <p:cNvPr id="125" name="Google Shape;125;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26" name="Google Shape;126;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127" name="Google Shape;127;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28"/>
          <p:cNvPicPr preferRelativeResize="0"/>
          <p:nvPr/>
        </p:nvPicPr>
        <p:blipFill rotWithShape="1">
          <a:blip r:embed="rId3">
            <a:alphaModFix/>
          </a:blip>
          <a:srcRect l="47657" t="428"/>
          <a:stretch/>
        </p:blipFill>
        <p:spPr>
          <a:xfrm>
            <a:off x="4347488" y="1612"/>
            <a:ext cx="4796512" cy="5143500"/>
          </a:xfrm>
          <a:prstGeom prst="rect">
            <a:avLst/>
          </a:prstGeom>
          <a:noFill/>
          <a:ln>
            <a:noFill/>
          </a:ln>
        </p:spPr>
      </p:pic>
      <p:sp>
        <p:nvSpPr>
          <p:cNvPr id="190" name="Google Shape;190;p28"/>
          <p:cNvSpPr/>
          <p:nvPr/>
        </p:nvSpPr>
        <p:spPr>
          <a:xfrm>
            <a:off x="0" y="2893250"/>
            <a:ext cx="4412700" cy="449100"/>
          </a:xfrm>
          <a:prstGeom prst="rect">
            <a:avLst/>
          </a:prstGeom>
          <a:solidFill>
            <a:srgbClr val="027DC2"/>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70C0"/>
              </a:solidFill>
              <a:latin typeface="Arial"/>
              <a:ea typeface="Arial"/>
              <a:cs typeface="Arial"/>
              <a:sym typeface="Arial"/>
            </a:endParaRPr>
          </a:p>
        </p:txBody>
      </p:sp>
      <p:sp>
        <p:nvSpPr>
          <p:cNvPr id="191" name="Google Shape;191;p28"/>
          <p:cNvSpPr txBox="1"/>
          <p:nvPr/>
        </p:nvSpPr>
        <p:spPr>
          <a:xfrm>
            <a:off x="289527" y="2897575"/>
            <a:ext cx="3824400" cy="446400"/>
          </a:xfrm>
          <a:prstGeom prst="rect">
            <a:avLst/>
          </a:prstGeom>
          <a:noFill/>
          <a:ln>
            <a:noFill/>
          </a:ln>
        </p:spPr>
        <p:txBody>
          <a:bodyPr spcFirstLastPara="1" wrap="square" lIns="68575" tIns="68575" rIns="68575" bIns="6857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a:solidFill>
                  <a:srgbClr val="FFFFFF"/>
                </a:solidFill>
                <a:latin typeface="Comfortaa"/>
                <a:ea typeface="Comfortaa"/>
                <a:cs typeface="Comfortaa"/>
                <a:sym typeface="Comfortaa"/>
              </a:rPr>
              <a:t>ML Demo - Fraud Detection </a:t>
            </a:r>
            <a:endParaRPr sz="2000" i="0" u="none" strike="noStrike" cap="none">
              <a:solidFill>
                <a:srgbClr val="FFFFFF"/>
              </a:solidFill>
              <a:latin typeface="Comfortaa"/>
              <a:ea typeface="Comfortaa"/>
              <a:cs typeface="Comfortaa"/>
              <a:sym typeface="Comfortaa"/>
            </a:endParaRPr>
          </a:p>
        </p:txBody>
      </p:sp>
      <p:sp>
        <p:nvSpPr>
          <p:cNvPr id="192" name="Google Shape;192;p28"/>
          <p:cNvSpPr txBox="1"/>
          <p:nvPr/>
        </p:nvSpPr>
        <p:spPr>
          <a:xfrm>
            <a:off x="85725" y="3467775"/>
            <a:ext cx="4326900" cy="400200"/>
          </a:xfrm>
          <a:prstGeom prst="rect">
            <a:avLst/>
          </a:prstGeom>
          <a:noFill/>
          <a:ln>
            <a:noFill/>
          </a:ln>
        </p:spPr>
        <p:txBody>
          <a:bodyPr spcFirstLastPara="1" wrap="square" lIns="68575" tIns="68575" rIns="68575" bIns="68575" anchor="t" anchorCtr="0">
            <a:spAutoFit/>
          </a:bodyPr>
          <a:lstStyle/>
          <a:p>
            <a:pPr marL="0" marR="0" lvl="0" indent="0" algn="l" rtl="0">
              <a:lnSpc>
                <a:spcPct val="100000"/>
              </a:lnSpc>
              <a:spcBef>
                <a:spcPts val="0"/>
              </a:spcBef>
              <a:spcAft>
                <a:spcPts val="0"/>
              </a:spcAft>
              <a:buClr>
                <a:srgbClr val="000000"/>
              </a:buClr>
              <a:buSzPts val="1700"/>
              <a:buFont typeface="Arial"/>
              <a:buNone/>
            </a:pPr>
            <a:r>
              <a:rPr lang="en" sz="1700" b="1" i="0" u="none" strike="noStrike" cap="none">
                <a:solidFill>
                  <a:srgbClr val="1E3964"/>
                </a:solidFill>
                <a:latin typeface="Comfortaa"/>
                <a:ea typeface="Comfortaa"/>
                <a:cs typeface="Comfortaa"/>
                <a:sym typeface="Comfortaa"/>
              </a:rPr>
              <a:t>“Infinite possibilities with Technology”</a:t>
            </a:r>
            <a:endParaRPr sz="1700" b="1" i="0" u="none" strike="noStrike" cap="none">
              <a:solidFill>
                <a:srgbClr val="1E3964"/>
              </a:solidFill>
              <a:latin typeface="Comfortaa"/>
              <a:ea typeface="Comfortaa"/>
              <a:cs typeface="Comfortaa"/>
              <a:sym typeface="Comforta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grpSp>
        <p:nvGrpSpPr>
          <p:cNvPr id="288" name="Google Shape;288;p37"/>
          <p:cNvGrpSpPr/>
          <p:nvPr/>
        </p:nvGrpSpPr>
        <p:grpSpPr>
          <a:xfrm>
            <a:off x="4571827" y="760643"/>
            <a:ext cx="3536825" cy="3227203"/>
            <a:chOff x="4711700" y="901700"/>
            <a:chExt cx="3397200" cy="3029100"/>
          </a:xfrm>
        </p:grpSpPr>
        <p:sp>
          <p:nvSpPr>
            <p:cNvPr id="289" name="Google Shape;289;p37"/>
            <p:cNvSpPr/>
            <p:nvPr/>
          </p:nvSpPr>
          <p:spPr>
            <a:xfrm>
              <a:off x="4711700" y="901700"/>
              <a:ext cx="3397200" cy="3029100"/>
            </a:xfrm>
            <a:prstGeom prst="rect">
              <a:avLst/>
            </a:prstGeom>
            <a:solidFill>
              <a:schemeClr val="dk1"/>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290" name="Google Shape;290;p37"/>
            <p:cNvPicPr preferRelativeResize="0"/>
            <p:nvPr/>
          </p:nvPicPr>
          <p:blipFill>
            <a:blip r:embed="rId3">
              <a:alphaModFix/>
            </a:blip>
            <a:stretch>
              <a:fillRect/>
            </a:stretch>
          </p:blipFill>
          <p:spPr>
            <a:xfrm>
              <a:off x="4786932" y="942124"/>
              <a:ext cx="3277442" cy="2939151"/>
            </a:xfrm>
            <a:prstGeom prst="rect">
              <a:avLst/>
            </a:prstGeom>
            <a:noFill/>
            <a:ln>
              <a:noFill/>
            </a:ln>
          </p:spPr>
        </p:pic>
      </p:grpSp>
      <p:sp>
        <p:nvSpPr>
          <p:cNvPr id="291" name="Google Shape;291;p37"/>
          <p:cNvSpPr txBox="1"/>
          <p:nvPr/>
        </p:nvSpPr>
        <p:spPr>
          <a:xfrm>
            <a:off x="4572000" y="4020975"/>
            <a:ext cx="3536700" cy="89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Comfortaa"/>
                <a:ea typeface="Comfortaa"/>
                <a:cs typeface="Comfortaa"/>
                <a:sym typeface="Comfortaa"/>
              </a:rPr>
              <a:t>Previous Application Data:</a:t>
            </a:r>
            <a:r>
              <a:rPr lang="en" sz="1200">
                <a:solidFill>
                  <a:schemeClr val="dk2"/>
                </a:solidFill>
                <a:latin typeface="Comfortaa"/>
                <a:ea typeface="Comfortaa"/>
                <a:cs typeface="Comfortaa"/>
                <a:sym typeface="Comfortaa"/>
              </a:rPr>
              <a:t> Below features are dropped as they have strong correlations: DAYS_LAST_DUE, AMT_GOODS_PRICE, AMT_APPLICATION</a:t>
            </a:r>
            <a:endParaRPr sz="1200">
              <a:solidFill>
                <a:schemeClr val="dk2"/>
              </a:solidFill>
              <a:latin typeface="Calibri"/>
              <a:ea typeface="Calibri"/>
              <a:cs typeface="Calibri"/>
              <a:sym typeface="Calibri"/>
            </a:endParaRPr>
          </a:p>
        </p:txBody>
      </p:sp>
      <p:sp>
        <p:nvSpPr>
          <p:cNvPr id="292" name="Google Shape;292;p37"/>
          <p:cNvSpPr txBox="1"/>
          <p:nvPr/>
        </p:nvSpPr>
        <p:spPr>
          <a:xfrm>
            <a:off x="520700" y="4018325"/>
            <a:ext cx="3447900" cy="82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Comfortaa"/>
                <a:ea typeface="Comfortaa"/>
                <a:cs typeface="Comfortaa"/>
                <a:sym typeface="Comfortaa"/>
              </a:rPr>
              <a:t>Bureau Data: </a:t>
            </a:r>
            <a:r>
              <a:rPr lang="en" sz="1200">
                <a:solidFill>
                  <a:schemeClr val="dk2"/>
                </a:solidFill>
                <a:latin typeface="Comfortaa"/>
                <a:ea typeface="Comfortaa"/>
                <a:cs typeface="Comfortaa"/>
                <a:sym typeface="Comfortaa"/>
              </a:rPr>
              <a:t>No features are strongly correlated hence no features are dropped from the dataset</a:t>
            </a:r>
            <a:endParaRPr sz="1200">
              <a:solidFill>
                <a:schemeClr val="dk2"/>
              </a:solidFill>
              <a:latin typeface="Comfortaa"/>
              <a:ea typeface="Comfortaa"/>
              <a:cs typeface="Comfortaa"/>
              <a:sym typeface="Comfortaa"/>
            </a:endParaRPr>
          </a:p>
        </p:txBody>
      </p:sp>
      <p:sp>
        <p:nvSpPr>
          <p:cNvPr id="293" name="Google Shape;293;p37"/>
          <p:cNvSpPr txBox="1"/>
          <p:nvPr/>
        </p:nvSpPr>
        <p:spPr>
          <a:xfrm>
            <a:off x="107450" y="138150"/>
            <a:ext cx="5620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EDA on Bureau &amp; Previous Application Data</a:t>
            </a:r>
            <a:endParaRPr sz="1800">
              <a:solidFill>
                <a:srgbClr val="666666"/>
              </a:solidFill>
              <a:latin typeface="Comfortaa Medium"/>
              <a:ea typeface="Comfortaa Medium"/>
              <a:cs typeface="Comfortaa Medium"/>
              <a:sym typeface="Comfortaa Medium"/>
            </a:endParaRPr>
          </a:p>
        </p:txBody>
      </p:sp>
      <p:grpSp>
        <p:nvGrpSpPr>
          <p:cNvPr id="294" name="Google Shape;294;p37"/>
          <p:cNvGrpSpPr/>
          <p:nvPr/>
        </p:nvGrpSpPr>
        <p:grpSpPr>
          <a:xfrm>
            <a:off x="520681" y="760668"/>
            <a:ext cx="3447930" cy="3227225"/>
            <a:chOff x="520700" y="760650"/>
            <a:chExt cx="3277500" cy="3092100"/>
          </a:xfrm>
        </p:grpSpPr>
        <p:sp>
          <p:nvSpPr>
            <p:cNvPr id="295" name="Google Shape;295;p37"/>
            <p:cNvSpPr/>
            <p:nvPr/>
          </p:nvSpPr>
          <p:spPr>
            <a:xfrm>
              <a:off x="520700" y="760650"/>
              <a:ext cx="3277500" cy="3092100"/>
            </a:xfrm>
            <a:prstGeom prst="rect">
              <a:avLst/>
            </a:prstGeom>
            <a:solidFill>
              <a:schemeClr val="dk1"/>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296" name="Google Shape;296;p37"/>
            <p:cNvPicPr preferRelativeResize="0"/>
            <p:nvPr/>
          </p:nvPicPr>
          <p:blipFill rotWithShape="1">
            <a:blip r:embed="rId4">
              <a:alphaModFix/>
            </a:blip>
            <a:srcRect r="13978" b="12564"/>
            <a:stretch/>
          </p:blipFill>
          <p:spPr>
            <a:xfrm>
              <a:off x="554625" y="793650"/>
              <a:ext cx="3181575" cy="2939151"/>
            </a:xfrm>
            <a:prstGeom prst="rect">
              <a:avLst/>
            </a:prstGeom>
            <a:noFill/>
            <a:ln>
              <a:noFill/>
            </a:ln>
          </p:spPr>
        </p:pic>
      </p:grpSp>
      <p:sp>
        <p:nvSpPr>
          <p:cNvPr id="2" name="Rectangle 1">
            <a:extLst>
              <a:ext uri="{FF2B5EF4-FFF2-40B4-BE49-F238E27FC236}">
                <a16:creationId xmlns:a16="http://schemas.microsoft.com/office/drawing/2014/main" id="{990C8DD6-1AF3-61B8-4F44-D4E8FB79F714}"/>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Google Shape;301;p38"/>
          <p:cNvPicPr preferRelativeResize="0"/>
          <p:nvPr/>
        </p:nvPicPr>
        <p:blipFill>
          <a:blip r:embed="rId3">
            <a:alphaModFix/>
          </a:blip>
          <a:stretch>
            <a:fillRect/>
          </a:stretch>
        </p:blipFill>
        <p:spPr>
          <a:xfrm>
            <a:off x="566900" y="747475"/>
            <a:ext cx="3700300" cy="3333108"/>
          </a:xfrm>
          <a:prstGeom prst="rect">
            <a:avLst/>
          </a:prstGeom>
          <a:noFill/>
          <a:ln w="9525" cap="flat" cmpd="sng">
            <a:solidFill>
              <a:srgbClr val="EFEFEF"/>
            </a:solidFill>
            <a:prstDash val="solid"/>
            <a:round/>
            <a:headEnd type="none" w="sm" len="sm"/>
            <a:tailEnd type="none" w="sm" len="sm"/>
          </a:ln>
        </p:spPr>
      </p:pic>
      <p:pic>
        <p:nvPicPr>
          <p:cNvPr id="302" name="Google Shape;302;p38"/>
          <p:cNvPicPr preferRelativeResize="0"/>
          <p:nvPr/>
        </p:nvPicPr>
        <p:blipFill>
          <a:blip r:embed="rId4">
            <a:alphaModFix/>
          </a:blip>
          <a:stretch>
            <a:fillRect/>
          </a:stretch>
        </p:blipFill>
        <p:spPr>
          <a:xfrm>
            <a:off x="4813025" y="747475"/>
            <a:ext cx="3668975" cy="3333100"/>
          </a:xfrm>
          <a:prstGeom prst="rect">
            <a:avLst/>
          </a:prstGeom>
          <a:noFill/>
          <a:ln w="9525" cap="flat" cmpd="sng">
            <a:solidFill>
              <a:srgbClr val="EFEFEF"/>
            </a:solidFill>
            <a:prstDash val="solid"/>
            <a:round/>
            <a:headEnd type="none" w="sm" len="sm"/>
            <a:tailEnd type="none" w="sm" len="sm"/>
          </a:ln>
        </p:spPr>
      </p:pic>
      <p:sp>
        <p:nvSpPr>
          <p:cNvPr id="303" name="Google Shape;303;p38"/>
          <p:cNvSpPr txBox="1"/>
          <p:nvPr/>
        </p:nvSpPr>
        <p:spPr>
          <a:xfrm>
            <a:off x="566900" y="4146050"/>
            <a:ext cx="3700200" cy="83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Comfortaa"/>
                <a:ea typeface="Comfortaa"/>
                <a:cs typeface="Comfortaa"/>
                <a:sym typeface="Comfortaa"/>
              </a:rPr>
              <a:t>Installment data:</a:t>
            </a:r>
            <a:r>
              <a:rPr lang="en" sz="1200">
                <a:solidFill>
                  <a:schemeClr val="dk2"/>
                </a:solidFill>
                <a:latin typeface="Comfortaa"/>
                <a:ea typeface="Comfortaa"/>
                <a:cs typeface="Comfortaa"/>
                <a:sym typeface="Comfortaa"/>
              </a:rPr>
              <a:t> Below features are dropped as they have strong correlations:  </a:t>
            </a:r>
            <a:br>
              <a:rPr lang="en" sz="1200">
                <a:solidFill>
                  <a:schemeClr val="dk2"/>
                </a:solidFill>
                <a:latin typeface="Comfortaa"/>
                <a:ea typeface="Comfortaa"/>
                <a:cs typeface="Comfortaa"/>
                <a:sym typeface="Comfortaa"/>
              </a:rPr>
            </a:br>
            <a:r>
              <a:rPr lang="en" sz="1200">
                <a:solidFill>
                  <a:schemeClr val="dk2"/>
                </a:solidFill>
                <a:latin typeface="Comfortaa"/>
                <a:ea typeface="Comfortaa"/>
                <a:cs typeface="Comfortaa"/>
                <a:sym typeface="Comfortaa"/>
              </a:rPr>
              <a:t>DAYS_ENTRY_PAYMENT &amp; AMT_INSTALMENT</a:t>
            </a:r>
            <a:endParaRPr sz="1200">
              <a:solidFill>
                <a:schemeClr val="dk2"/>
              </a:solidFill>
              <a:latin typeface="Calibri"/>
              <a:ea typeface="Calibri"/>
              <a:cs typeface="Calibri"/>
              <a:sym typeface="Calibri"/>
            </a:endParaRPr>
          </a:p>
        </p:txBody>
      </p:sp>
      <p:sp>
        <p:nvSpPr>
          <p:cNvPr id="304" name="Google Shape;304;p38"/>
          <p:cNvSpPr txBox="1"/>
          <p:nvPr/>
        </p:nvSpPr>
        <p:spPr>
          <a:xfrm>
            <a:off x="4813013" y="4146050"/>
            <a:ext cx="3669000" cy="62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Comfortaa"/>
                <a:ea typeface="Comfortaa"/>
                <a:cs typeface="Comfortaa"/>
                <a:sym typeface="Comfortaa"/>
              </a:rPr>
              <a:t>Point of sale data:</a:t>
            </a:r>
            <a:r>
              <a:rPr lang="en" sz="1200">
                <a:solidFill>
                  <a:schemeClr val="dk2"/>
                </a:solidFill>
                <a:latin typeface="Comfortaa"/>
                <a:ea typeface="Comfortaa"/>
                <a:cs typeface="Comfortaa"/>
                <a:sym typeface="Comfortaa"/>
              </a:rPr>
              <a:t> No features are strongly correlated hence no features are dropped from the dataset</a:t>
            </a:r>
            <a:endParaRPr sz="1300">
              <a:solidFill>
                <a:schemeClr val="dk2"/>
              </a:solidFill>
              <a:latin typeface="Calibri"/>
              <a:ea typeface="Calibri"/>
              <a:cs typeface="Calibri"/>
              <a:sym typeface="Calibri"/>
            </a:endParaRPr>
          </a:p>
          <a:p>
            <a:pPr marL="0" lvl="0" indent="0" algn="l" rtl="0">
              <a:spcBef>
                <a:spcPts val="0"/>
              </a:spcBef>
              <a:spcAft>
                <a:spcPts val="0"/>
              </a:spcAft>
              <a:buNone/>
            </a:pPr>
            <a:endParaRPr sz="1300">
              <a:solidFill>
                <a:schemeClr val="dk2"/>
              </a:solidFill>
              <a:latin typeface="Calibri"/>
              <a:ea typeface="Calibri"/>
              <a:cs typeface="Calibri"/>
              <a:sym typeface="Calibri"/>
            </a:endParaRPr>
          </a:p>
        </p:txBody>
      </p:sp>
      <p:sp>
        <p:nvSpPr>
          <p:cNvPr id="305" name="Google Shape;305;p38"/>
          <p:cNvSpPr txBox="1"/>
          <p:nvPr/>
        </p:nvSpPr>
        <p:spPr>
          <a:xfrm>
            <a:off x="107450" y="138150"/>
            <a:ext cx="5620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EDA on Installments &amp; POS Data</a:t>
            </a:r>
            <a:endParaRPr sz="1800">
              <a:solidFill>
                <a:srgbClr val="666666"/>
              </a:solidFill>
              <a:latin typeface="Comfortaa Medium"/>
              <a:ea typeface="Comfortaa Medium"/>
              <a:cs typeface="Comfortaa Medium"/>
              <a:sym typeface="Comfortaa Medium"/>
            </a:endParaRPr>
          </a:p>
        </p:txBody>
      </p:sp>
      <p:sp>
        <p:nvSpPr>
          <p:cNvPr id="2" name="Rectangle 1">
            <a:extLst>
              <a:ext uri="{FF2B5EF4-FFF2-40B4-BE49-F238E27FC236}">
                <a16:creationId xmlns:a16="http://schemas.microsoft.com/office/drawing/2014/main" id="{46CD12C6-45FE-75B6-E3E0-423CB9AB6C88}"/>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pic>
        <p:nvPicPr>
          <p:cNvPr id="310" name="Google Shape;310;p39"/>
          <p:cNvPicPr preferRelativeResize="0"/>
          <p:nvPr/>
        </p:nvPicPr>
        <p:blipFill>
          <a:blip r:embed="rId3">
            <a:alphaModFix/>
          </a:blip>
          <a:stretch>
            <a:fillRect/>
          </a:stretch>
        </p:blipFill>
        <p:spPr>
          <a:xfrm>
            <a:off x="4133850" y="745925"/>
            <a:ext cx="4197350" cy="3829499"/>
          </a:xfrm>
          <a:prstGeom prst="rect">
            <a:avLst/>
          </a:prstGeom>
          <a:noFill/>
          <a:ln w="9525" cap="flat" cmpd="sng">
            <a:solidFill>
              <a:srgbClr val="EFEFEF"/>
            </a:solidFill>
            <a:prstDash val="solid"/>
            <a:round/>
            <a:headEnd type="none" w="sm" len="sm"/>
            <a:tailEnd type="none" w="sm" len="sm"/>
          </a:ln>
        </p:spPr>
      </p:pic>
      <p:sp>
        <p:nvSpPr>
          <p:cNvPr id="311" name="Google Shape;311;p39"/>
          <p:cNvSpPr txBox="1"/>
          <p:nvPr/>
        </p:nvSpPr>
        <p:spPr>
          <a:xfrm>
            <a:off x="502175" y="1330300"/>
            <a:ext cx="3465600" cy="152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Comfortaa"/>
                <a:ea typeface="Comfortaa"/>
                <a:cs typeface="Comfortaa"/>
                <a:sym typeface="Comfortaa"/>
              </a:rPr>
              <a:t>Below features are dropped as they have strong correlations:  </a:t>
            </a:r>
            <a:br>
              <a:rPr lang="en" sz="1200">
                <a:solidFill>
                  <a:schemeClr val="dk2"/>
                </a:solidFill>
                <a:latin typeface="Comfortaa"/>
                <a:ea typeface="Comfortaa"/>
                <a:cs typeface="Comfortaa"/>
                <a:sym typeface="Comfortaa"/>
              </a:rPr>
            </a:br>
            <a:r>
              <a:rPr lang="en" sz="1200">
                <a:solidFill>
                  <a:schemeClr val="dk2"/>
                </a:solidFill>
                <a:latin typeface="Comfortaa"/>
                <a:ea typeface="Comfortaa"/>
                <a:cs typeface="Comfortaa"/>
                <a:sym typeface="Comfortaa"/>
              </a:rPr>
              <a:t>SK_ID_PREV, AMT_PAYMENT_CURRENT, CNT_DRAWINGS_POS_CURRENT, AMT_RECEIVABLE_PRINCIPAL, AMT_RECIVABLE, AMT_DRAWINGS_ATM_CURRENT.</a:t>
            </a:r>
            <a:endParaRPr sz="1300">
              <a:solidFill>
                <a:schemeClr val="dk2"/>
              </a:solidFill>
              <a:latin typeface="Calibri"/>
              <a:ea typeface="Calibri"/>
              <a:cs typeface="Calibri"/>
              <a:sym typeface="Calibri"/>
            </a:endParaRPr>
          </a:p>
        </p:txBody>
      </p:sp>
      <p:sp>
        <p:nvSpPr>
          <p:cNvPr id="312" name="Google Shape;312;p39"/>
          <p:cNvSpPr txBox="1"/>
          <p:nvPr/>
        </p:nvSpPr>
        <p:spPr>
          <a:xfrm>
            <a:off x="107450" y="138150"/>
            <a:ext cx="5620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EDA on Credit Bureau Data</a:t>
            </a:r>
            <a:endParaRPr sz="1800">
              <a:solidFill>
                <a:srgbClr val="666666"/>
              </a:solidFill>
              <a:latin typeface="Comfortaa Medium"/>
              <a:ea typeface="Comfortaa Medium"/>
              <a:cs typeface="Comfortaa Medium"/>
              <a:sym typeface="Comfortaa Medium"/>
            </a:endParaRPr>
          </a:p>
        </p:txBody>
      </p:sp>
      <p:sp>
        <p:nvSpPr>
          <p:cNvPr id="2" name="Rectangle 1">
            <a:extLst>
              <a:ext uri="{FF2B5EF4-FFF2-40B4-BE49-F238E27FC236}">
                <a16:creationId xmlns:a16="http://schemas.microsoft.com/office/drawing/2014/main" id="{2C3CF85A-2D30-24F4-8D65-396FF7C9BDAE}"/>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pic>
        <p:nvPicPr>
          <p:cNvPr id="317" name="Google Shape;317;p40"/>
          <p:cNvPicPr preferRelativeResize="0"/>
          <p:nvPr/>
        </p:nvPicPr>
        <p:blipFill>
          <a:blip r:embed="rId3">
            <a:alphaModFix/>
          </a:blip>
          <a:stretch>
            <a:fillRect/>
          </a:stretch>
        </p:blipFill>
        <p:spPr>
          <a:xfrm>
            <a:off x="577850" y="1303175"/>
            <a:ext cx="3294500" cy="2620625"/>
          </a:xfrm>
          <a:prstGeom prst="rect">
            <a:avLst/>
          </a:prstGeom>
          <a:noFill/>
          <a:ln>
            <a:noFill/>
          </a:ln>
        </p:spPr>
      </p:pic>
      <p:pic>
        <p:nvPicPr>
          <p:cNvPr id="318" name="Google Shape;318;p40"/>
          <p:cNvPicPr preferRelativeResize="0"/>
          <p:nvPr/>
        </p:nvPicPr>
        <p:blipFill>
          <a:blip r:embed="rId4">
            <a:alphaModFix/>
          </a:blip>
          <a:stretch>
            <a:fillRect/>
          </a:stretch>
        </p:blipFill>
        <p:spPr>
          <a:xfrm>
            <a:off x="4931801" y="1620525"/>
            <a:ext cx="3108960" cy="435254"/>
          </a:xfrm>
          <a:prstGeom prst="rect">
            <a:avLst/>
          </a:prstGeom>
          <a:noFill/>
          <a:ln>
            <a:noFill/>
          </a:ln>
        </p:spPr>
      </p:pic>
      <p:sp>
        <p:nvSpPr>
          <p:cNvPr id="319" name="Google Shape;319;p40"/>
          <p:cNvSpPr txBox="1"/>
          <p:nvPr/>
        </p:nvSpPr>
        <p:spPr>
          <a:xfrm>
            <a:off x="4454975" y="1261900"/>
            <a:ext cx="2358000" cy="2523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00000"/>
              </a:lnSpc>
              <a:spcBef>
                <a:spcPts val="0"/>
              </a:spcBef>
              <a:spcAft>
                <a:spcPts val="0"/>
              </a:spcAft>
              <a:buClr>
                <a:schemeClr val="dk2"/>
              </a:buClr>
              <a:buSzPts val="1200"/>
              <a:buFont typeface="Comfortaa Medium"/>
              <a:buChar char="➢"/>
            </a:pPr>
            <a:r>
              <a:rPr lang="en" sz="1200">
                <a:solidFill>
                  <a:schemeClr val="dk2"/>
                </a:solidFill>
                <a:latin typeface="Comfortaa"/>
                <a:ea typeface="Comfortaa"/>
                <a:cs typeface="Comfortaa"/>
                <a:sym typeface="Comfortaa"/>
              </a:rPr>
              <a:t>Bureau</a:t>
            </a:r>
            <a:endParaRPr sz="1200">
              <a:solidFill>
                <a:schemeClr val="dk2"/>
              </a:solidFill>
              <a:latin typeface="Comfortaa"/>
              <a:ea typeface="Comfortaa"/>
              <a:cs typeface="Comfortaa"/>
              <a:sym typeface="Comfortaa"/>
            </a:endParaRPr>
          </a:p>
        </p:txBody>
      </p:sp>
      <p:pic>
        <p:nvPicPr>
          <p:cNvPr id="320" name="Google Shape;320;p40"/>
          <p:cNvPicPr preferRelativeResize="0"/>
          <p:nvPr/>
        </p:nvPicPr>
        <p:blipFill>
          <a:blip r:embed="rId5">
            <a:alphaModFix/>
          </a:blip>
          <a:stretch>
            <a:fillRect/>
          </a:stretch>
        </p:blipFill>
        <p:spPr>
          <a:xfrm>
            <a:off x="4977676" y="2574824"/>
            <a:ext cx="3341224" cy="400925"/>
          </a:xfrm>
          <a:prstGeom prst="rect">
            <a:avLst/>
          </a:prstGeom>
          <a:noFill/>
          <a:ln>
            <a:noFill/>
          </a:ln>
        </p:spPr>
      </p:pic>
      <p:sp>
        <p:nvSpPr>
          <p:cNvPr id="321" name="Google Shape;321;p40"/>
          <p:cNvSpPr txBox="1"/>
          <p:nvPr/>
        </p:nvSpPr>
        <p:spPr>
          <a:xfrm>
            <a:off x="4464725" y="2204625"/>
            <a:ext cx="1908300" cy="3285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00000"/>
              </a:lnSpc>
              <a:spcBef>
                <a:spcPts val="0"/>
              </a:spcBef>
              <a:spcAft>
                <a:spcPts val="0"/>
              </a:spcAft>
              <a:buClr>
                <a:schemeClr val="dk2"/>
              </a:buClr>
              <a:buSzPts val="1200"/>
              <a:buFont typeface="Comfortaa Medium"/>
              <a:buChar char="➢"/>
            </a:pPr>
            <a:r>
              <a:rPr lang="en" sz="1200">
                <a:solidFill>
                  <a:schemeClr val="dk2"/>
                </a:solidFill>
                <a:latin typeface="Comfortaa"/>
                <a:ea typeface="Comfortaa"/>
                <a:cs typeface="Comfortaa"/>
                <a:sym typeface="Comfortaa"/>
              </a:rPr>
              <a:t>Installments</a:t>
            </a:r>
            <a:endParaRPr sz="1200">
              <a:solidFill>
                <a:schemeClr val="dk2"/>
              </a:solidFill>
              <a:latin typeface="Comfortaa"/>
              <a:ea typeface="Comfortaa"/>
              <a:cs typeface="Comfortaa"/>
              <a:sym typeface="Comfortaa"/>
            </a:endParaRPr>
          </a:p>
        </p:txBody>
      </p:sp>
      <p:pic>
        <p:nvPicPr>
          <p:cNvPr id="322" name="Google Shape;322;p40"/>
          <p:cNvPicPr preferRelativeResize="0"/>
          <p:nvPr/>
        </p:nvPicPr>
        <p:blipFill rotWithShape="1">
          <a:blip r:embed="rId6">
            <a:alphaModFix/>
          </a:blip>
          <a:srcRect b="9502"/>
          <a:stretch/>
        </p:blipFill>
        <p:spPr>
          <a:xfrm>
            <a:off x="4929075" y="3407325"/>
            <a:ext cx="3300984" cy="219456"/>
          </a:xfrm>
          <a:prstGeom prst="rect">
            <a:avLst/>
          </a:prstGeom>
          <a:noFill/>
          <a:ln>
            <a:noFill/>
          </a:ln>
        </p:spPr>
      </p:pic>
      <p:sp>
        <p:nvSpPr>
          <p:cNvPr id="323" name="Google Shape;323;p40"/>
          <p:cNvSpPr txBox="1"/>
          <p:nvPr/>
        </p:nvSpPr>
        <p:spPr>
          <a:xfrm>
            <a:off x="4468250" y="3078825"/>
            <a:ext cx="2204400" cy="3285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00000"/>
              </a:lnSpc>
              <a:spcBef>
                <a:spcPts val="0"/>
              </a:spcBef>
              <a:spcAft>
                <a:spcPts val="0"/>
              </a:spcAft>
              <a:buClr>
                <a:schemeClr val="dk2"/>
              </a:buClr>
              <a:buSzPts val="1200"/>
              <a:buFont typeface="Comfortaa Medium"/>
              <a:buChar char="➢"/>
            </a:pPr>
            <a:r>
              <a:rPr lang="en" sz="1200">
                <a:solidFill>
                  <a:schemeClr val="dk2"/>
                </a:solidFill>
                <a:latin typeface="Comfortaa"/>
                <a:ea typeface="Comfortaa"/>
                <a:cs typeface="Comfortaa"/>
                <a:sym typeface="Comfortaa"/>
              </a:rPr>
              <a:t>Point of Sale</a:t>
            </a:r>
            <a:endParaRPr sz="1200">
              <a:solidFill>
                <a:schemeClr val="dk2"/>
              </a:solidFill>
              <a:latin typeface="Comfortaa"/>
              <a:ea typeface="Comfortaa"/>
              <a:cs typeface="Comfortaa"/>
              <a:sym typeface="Comfortaa"/>
            </a:endParaRPr>
          </a:p>
        </p:txBody>
      </p:sp>
      <p:pic>
        <p:nvPicPr>
          <p:cNvPr id="324" name="Google Shape;324;p40"/>
          <p:cNvPicPr preferRelativeResize="0"/>
          <p:nvPr/>
        </p:nvPicPr>
        <p:blipFill>
          <a:blip r:embed="rId7">
            <a:alphaModFix/>
          </a:blip>
          <a:stretch>
            <a:fillRect/>
          </a:stretch>
        </p:blipFill>
        <p:spPr>
          <a:xfrm>
            <a:off x="4950274" y="4125200"/>
            <a:ext cx="2780900" cy="457575"/>
          </a:xfrm>
          <a:prstGeom prst="rect">
            <a:avLst/>
          </a:prstGeom>
          <a:noFill/>
          <a:ln>
            <a:noFill/>
          </a:ln>
        </p:spPr>
      </p:pic>
      <p:sp>
        <p:nvSpPr>
          <p:cNvPr id="325" name="Google Shape;325;p40"/>
          <p:cNvSpPr txBox="1"/>
          <p:nvPr/>
        </p:nvSpPr>
        <p:spPr>
          <a:xfrm>
            <a:off x="4458375" y="3787975"/>
            <a:ext cx="3066300" cy="3285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00000"/>
              </a:lnSpc>
              <a:spcBef>
                <a:spcPts val="0"/>
              </a:spcBef>
              <a:spcAft>
                <a:spcPts val="0"/>
              </a:spcAft>
              <a:buClr>
                <a:schemeClr val="dk2"/>
              </a:buClr>
              <a:buSzPts val="1200"/>
              <a:buFont typeface="Comfortaa Medium"/>
              <a:buChar char="➢"/>
            </a:pPr>
            <a:r>
              <a:rPr lang="en" sz="1200">
                <a:solidFill>
                  <a:schemeClr val="dk2"/>
                </a:solidFill>
                <a:latin typeface="Comfortaa"/>
                <a:ea typeface="Comfortaa"/>
                <a:cs typeface="Comfortaa"/>
                <a:sym typeface="Comfortaa"/>
              </a:rPr>
              <a:t>Previous</a:t>
            </a:r>
            <a:r>
              <a:rPr lang="en" sz="1200">
                <a:solidFill>
                  <a:schemeClr val="dk2"/>
                </a:solidFill>
                <a:latin typeface="Calibri"/>
                <a:ea typeface="Calibri"/>
                <a:cs typeface="Calibri"/>
                <a:sym typeface="Calibri"/>
              </a:rPr>
              <a:t> Application</a:t>
            </a:r>
            <a:endParaRPr sz="1200">
              <a:solidFill>
                <a:schemeClr val="dk2"/>
              </a:solidFill>
              <a:latin typeface="Calibri"/>
              <a:ea typeface="Calibri"/>
              <a:cs typeface="Calibri"/>
              <a:sym typeface="Calibri"/>
            </a:endParaRPr>
          </a:p>
        </p:txBody>
      </p:sp>
      <p:pic>
        <p:nvPicPr>
          <p:cNvPr id="326" name="Google Shape;326;p40"/>
          <p:cNvPicPr preferRelativeResize="0"/>
          <p:nvPr/>
        </p:nvPicPr>
        <p:blipFill>
          <a:blip r:embed="rId8">
            <a:alphaModFix/>
          </a:blip>
          <a:stretch>
            <a:fillRect/>
          </a:stretch>
        </p:blipFill>
        <p:spPr>
          <a:xfrm>
            <a:off x="4962975" y="814700"/>
            <a:ext cx="3359125" cy="385300"/>
          </a:xfrm>
          <a:prstGeom prst="rect">
            <a:avLst/>
          </a:prstGeom>
          <a:noFill/>
          <a:ln>
            <a:noFill/>
          </a:ln>
        </p:spPr>
      </p:pic>
      <p:sp>
        <p:nvSpPr>
          <p:cNvPr id="327" name="Google Shape;327;p40"/>
          <p:cNvSpPr txBox="1"/>
          <p:nvPr/>
        </p:nvSpPr>
        <p:spPr>
          <a:xfrm>
            <a:off x="4455300" y="483700"/>
            <a:ext cx="2656800" cy="3285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00000"/>
              </a:lnSpc>
              <a:spcBef>
                <a:spcPts val="0"/>
              </a:spcBef>
              <a:spcAft>
                <a:spcPts val="0"/>
              </a:spcAft>
              <a:buClr>
                <a:schemeClr val="dk2"/>
              </a:buClr>
              <a:buSzPts val="1200"/>
              <a:buFont typeface="Comfortaa Medium"/>
              <a:buChar char="➢"/>
            </a:pPr>
            <a:r>
              <a:rPr lang="en" sz="1200">
                <a:solidFill>
                  <a:schemeClr val="dk2"/>
                </a:solidFill>
                <a:latin typeface="Comfortaa"/>
                <a:ea typeface="Comfortaa"/>
                <a:cs typeface="Comfortaa"/>
                <a:sym typeface="Comfortaa"/>
              </a:rPr>
              <a:t>Credit </a:t>
            </a:r>
            <a:r>
              <a:rPr lang="en" sz="1200">
                <a:solidFill>
                  <a:schemeClr val="dk2"/>
                </a:solidFill>
                <a:latin typeface="Comfortaa Medium"/>
                <a:ea typeface="Comfortaa Medium"/>
                <a:cs typeface="Comfortaa Medium"/>
                <a:sym typeface="Comfortaa Medium"/>
              </a:rPr>
              <a:t>Bureau</a:t>
            </a:r>
            <a:endParaRPr sz="1200">
              <a:solidFill>
                <a:schemeClr val="dk2"/>
              </a:solidFill>
              <a:latin typeface="Comfortaa"/>
              <a:ea typeface="Comfortaa"/>
              <a:cs typeface="Comfortaa"/>
              <a:sym typeface="Comfortaa"/>
            </a:endParaRPr>
          </a:p>
        </p:txBody>
      </p:sp>
      <p:sp>
        <p:nvSpPr>
          <p:cNvPr id="328" name="Google Shape;328;p40"/>
          <p:cNvSpPr txBox="1"/>
          <p:nvPr/>
        </p:nvSpPr>
        <p:spPr>
          <a:xfrm>
            <a:off x="107450" y="138150"/>
            <a:ext cx="4418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Feature Engineering (all data set)</a:t>
            </a:r>
            <a:endParaRPr sz="1800">
              <a:solidFill>
                <a:srgbClr val="666666"/>
              </a:solidFill>
              <a:latin typeface="Comfortaa Medium"/>
              <a:ea typeface="Comfortaa Medium"/>
              <a:cs typeface="Comfortaa Medium"/>
              <a:sym typeface="Comfortaa Medium"/>
            </a:endParaRPr>
          </a:p>
        </p:txBody>
      </p:sp>
      <p:sp>
        <p:nvSpPr>
          <p:cNvPr id="329" name="Google Shape;329;p40"/>
          <p:cNvSpPr txBox="1"/>
          <p:nvPr/>
        </p:nvSpPr>
        <p:spPr>
          <a:xfrm>
            <a:off x="124500" y="812325"/>
            <a:ext cx="3000000" cy="3849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chemeClr val="dk2"/>
              </a:buClr>
              <a:buSzPts val="1300"/>
              <a:buFont typeface="Comfortaa Medium"/>
              <a:buChar char="➢"/>
            </a:pPr>
            <a:r>
              <a:rPr lang="en" sz="1300">
                <a:solidFill>
                  <a:schemeClr val="dk2"/>
                </a:solidFill>
                <a:latin typeface="Comfortaa Medium"/>
                <a:ea typeface="Comfortaa Medium"/>
                <a:cs typeface="Comfortaa Medium"/>
                <a:sym typeface="Comfortaa Medium"/>
              </a:rPr>
              <a:t>Loan Application Datasets</a:t>
            </a:r>
            <a:endParaRPr sz="1300">
              <a:solidFill>
                <a:schemeClr val="dk2"/>
              </a:solidFill>
              <a:latin typeface="Comfortaa"/>
              <a:ea typeface="Comfortaa"/>
              <a:cs typeface="Comfortaa"/>
              <a:sym typeface="Comfortaa"/>
            </a:endParaRPr>
          </a:p>
        </p:txBody>
      </p:sp>
      <p:sp>
        <p:nvSpPr>
          <p:cNvPr id="2" name="Rectangle 1">
            <a:extLst>
              <a:ext uri="{FF2B5EF4-FFF2-40B4-BE49-F238E27FC236}">
                <a16:creationId xmlns:a16="http://schemas.microsoft.com/office/drawing/2014/main" id="{50BCF76E-B5CB-5031-84D8-2B05B0D37315}"/>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1"/>
          <p:cNvSpPr txBox="1">
            <a:spLocks noGrp="1"/>
          </p:cNvSpPr>
          <p:nvPr>
            <p:ph type="body" idx="4294967295"/>
          </p:nvPr>
        </p:nvSpPr>
        <p:spPr>
          <a:xfrm>
            <a:off x="703025" y="795775"/>
            <a:ext cx="7505700" cy="38397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Font typeface="Comfortaa"/>
              <a:buAutoNum type="arabicPeriod"/>
            </a:pPr>
            <a:r>
              <a:rPr lang="en" sz="1100" b="1">
                <a:latin typeface="Comfortaa"/>
                <a:ea typeface="Comfortaa"/>
                <a:cs typeface="Comfortaa"/>
                <a:sym typeface="Comfortaa"/>
              </a:rPr>
              <a:t>Data Cleaning </a:t>
            </a:r>
            <a:endParaRPr sz="1100" b="1">
              <a:latin typeface="Comfortaa"/>
              <a:ea typeface="Comfortaa"/>
              <a:cs typeface="Comfortaa"/>
              <a:sym typeface="Comfortaa"/>
            </a:endParaRPr>
          </a:p>
          <a:p>
            <a:pPr marL="914400" lvl="1" indent="-298450" algn="l" rtl="0">
              <a:spcBef>
                <a:spcPts val="0"/>
              </a:spcBef>
              <a:spcAft>
                <a:spcPts val="0"/>
              </a:spcAft>
              <a:buSzPts val="1100"/>
              <a:buFont typeface="Comfortaa"/>
              <a:buAutoNum type="alphaLcPeriod"/>
            </a:pPr>
            <a:r>
              <a:rPr lang="en">
                <a:latin typeface="Comfortaa"/>
                <a:ea typeface="Comfortaa"/>
                <a:cs typeface="Comfortaa"/>
                <a:sym typeface="Comfortaa"/>
              </a:rPr>
              <a:t>Missing Values Handling:</a:t>
            </a:r>
            <a:endParaRPr>
              <a:latin typeface="Comfortaa"/>
              <a:ea typeface="Comfortaa"/>
              <a:cs typeface="Comfortaa"/>
              <a:sym typeface="Comfortaa"/>
            </a:endParaRPr>
          </a:p>
          <a:p>
            <a:pPr marL="1371600" lvl="2" indent="-298450" algn="l" rtl="0">
              <a:spcBef>
                <a:spcPts val="0"/>
              </a:spcBef>
              <a:spcAft>
                <a:spcPts val="0"/>
              </a:spcAft>
              <a:buClr>
                <a:srgbClr val="000000"/>
              </a:buClr>
              <a:buSzPts val="1100"/>
              <a:buFont typeface="Comfortaa"/>
              <a:buAutoNum type="romanLcPeriod"/>
            </a:pPr>
            <a:r>
              <a:rPr lang="en">
                <a:latin typeface="Comfortaa"/>
                <a:ea typeface="Comfortaa"/>
                <a:cs typeface="Comfortaa"/>
                <a:sym typeface="Comfortaa"/>
              </a:rPr>
              <a:t>Impute missing values with domain-appropriate values (e.g., mean/median for continuous data, most frequent for categorical).</a:t>
            </a:r>
            <a:endParaRPr>
              <a:latin typeface="Comfortaa"/>
              <a:ea typeface="Comfortaa"/>
              <a:cs typeface="Comfortaa"/>
              <a:sym typeface="Comfortaa"/>
            </a:endParaRPr>
          </a:p>
          <a:p>
            <a:pPr marL="1371600" lvl="2" indent="-298450" algn="l" rtl="0">
              <a:spcBef>
                <a:spcPts val="0"/>
              </a:spcBef>
              <a:spcAft>
                <a:spcPts val="0"/>
              </a:spcAft>
              <a:buSzPts val="1100"/>
              <a:buFont typeface="Comfortaa"/>
              <a:buAutoNum type="romanLcPeriod"/>
            </a:pPr>
            <a:r>
              <a:rPr lang="en">
                <a:latin typeface="Comfortaa"/>
                <a:ea typeface="Comfortaa"/>
                <a:cs typeface="Comfortaa"/>
                <a:sym typeface="Comfortaa"/>
              </a:rPr>
              <a:t>For this data imputed 0.0 instead</a:t>
            </a:r>
            <a:endParaRPr>
              <a:latin typeface="Comfortaa"/>
              <a:ea typeface="Comfortaa"/>
              <a:cs typeface="Comfortaa"/>
              <a:sym typeface="Comfortaa"/>
            </a:endParaRPr>
          </a:p>
          <a:p>
            <a:pPr marL="914400" lvl="1" indent="-298450" algn="l" rtl="0">
              <a:spcBef>
                <a:spcPts val="0"/>
              </a:spcBef>
              <a:spcAft>
                <a:spcPts val="0"/>
              </a:spcAft>
              <a:buClr>
                <a:srgbClr val="000000"/>
              </a:buClr>
              <a:buSzPts val="1100"/>
              <a:buFont typeface="Comfortaa"/>
              <a:buAutoNum type="alphaLcPeriod"/>
            </a:pPr>
            <a:r>
              <a:rPr lang="en">
                <a:latin typeface="Comfortaa"/>
                <a:ea typeface="Comfortaa"/>
                <a:cs typeface="Comfortaa"/>
                <a:sym typeface="Comfortaa"/>
              </a:rPr>
              <a:t>Remove Duplicates:</a:t>
            </a:r>
            <a:endParaRPr>
              <a:latin typeface="Comfortaa"/>
              <a:ea typeface="Comfortaa"/>
              <a:cs typeface="Comfortaa"/>
              <a:sym typeface="Comfortaa"/>
            </a:endParaRPr>
          </a:p>
          <a:p>
            <a:pPr marL="1371600" lvl="2" indent="-298450" algn="l" rtl="0">
              <a:spcBef>
                <a:spcPts val="0"/>
              </a:spcBef>
              <a:spcAft>
                <a:spcPts val="0"/>
              </a:spcAft>
              <a:buClr>
                <a:srgbClr val="000000"/>
              </a:buClr>
              <a:buSzPts val="1100"/>
              <a:buFont typeface="Comfortaa"/>
              <a:buAutoNum type="romanLcPeriod"/>
            </a:pPr>
            <a:r>
              <a:rPr lang="en">
                <a:latin typeface="Comfortaa"/>
                <a:ea typeface="Comfortaa"/>
                <a:cs typeface="Comfortaa"/>
                <a:sym typeface="Comfortaa"/>
              </a:rPr>
              <a:t>Check for and remove duplicate transactions or customer records to avoid bias and inflated data.</a:t>
            </a:r>
            <a:endParaRPr>
              <a:latin typeface="Comfortaa"/>
              <a:ea typeface="Comfortaa"/>
              <a:cs typeface="Comfortaa"/>
              <a:sym typeface="Comfortaa"/>
            </a:endParaRPr>
          </a:p>
          <a:p>
            <a:pPr marL="914400" lvl="1" indent="-298450" algn="l" rtl="0">
              <a:spcBef>
                <a:spcPts val="0"/>
              </a:spcBef>
              <a:spcAft>
                <a:spcPts val="0"/>
              </a:spcAft>
              <a:buClr>
                <a:srgbClr val="000000"/>
              </a:buClr>
              <a:buSzPts val="1100"/>
              <a:buFont typeface="Comfortaa"/>
              <a:buAutoNum type="alphaLcPeriod"/>
            </a:pPr>
            <a:r>
              <a:rPr lang="en">
                <a:latin typeface="Comfortaa"/>
                <a:ea typeface="Comfortaa"/>
                <a:cs typeface="Comfortaa"/>
                <a:sym typeface="Comfortaa"/>
              </a:rPr>
              <a:t>Outlier Detection:</a:t>
            </a:r>
            <a:endParaRPr>
              <a:latin typeface="Comfortaa"/>
              <a:ea typeface="Comfortaa"/>
              <a:cs typeface="Comfortaa"/>
              <a:sym typeface="Comfortaa"/>
            </a:endParaRPr>
          </a:p>
          <a:p>
            <a:pPr marL="1371600" lvl="2" indent="-298450" algn="l" rtl="0">
              <a:spcBef>
                <a:spcPts val="0"/>
              </a:spcBef>
              <a:spcAft>
                <a:spcPts val="0"/>
              </a:spcAft>
              <a:buClr>
                <a:srgbClr val="000000"/>
              </a:buClr>
              <a:buSzPts val="1100"/>
              <a:buFont typeface="Comfortaa"/>
              <a:buAutoNum type="romanLcPeriod"/>
            </a:pPr>
            <a:r>
              <a:rPr lang="en">
                <a:latin typeface="Comfortaa"/>
                <a:ea typeface="Comfortaa"/>
                <a:cs typeface="Comfortaa"/>
                <a:sym typeface="Comfortaa"/>
              </a:rPr>
              <a:t>Identify and handle outliers, especially in transaction amounts or high-risk fields. Outliers in fraud detection are tricky: while they can indicate fraud, they can also be legitimate extreme values. So for this case, did not drop any outliers</a:t>
            </a:r>
            <a:endParaRPr>
              <a:latin typeface="Comfortaa"/>
              <a:ea typeface="Comfortaa"/>
              <a:cs typeface="Comfortaa"/>
              <a:sym typeface="Comfortaa"/>
            </a:endParaRPr>
          </a:p>
          <a:p>
            <a:pPr marL="457200" lvl="0" indent="-298450" algn="l" rtl="0">
              <a:spcBef>
                <a:spcPts val="0"/>
              </a:spcBef>
              <a:spcAft>
                <a:spcPts val="0"/>
              </a:spcAft>
              <a:buSzPts val="1100"/>
              <a:buAutoNum type="arabicPeriod"/>
            </a:pPr>
            <a:r>
              <a:rPr lang="en" sz="1100" b="1">
                <a:latin typeface="Comfortaa"/>
                <a:ea typeface="Comfortaa"/>
                <a:cs typeface="Comfortaa"/>
                <a:sym typeface="Comfortaa"/>
              </a:rPr>
              <a:t>Data Scaling:</a:t>
            </a:r>
            <a:r>
              <a:rPr lang="en" sz="1100">
                <a:latin typeface="Comfortaa"/>
                <a:ea typeface="Comfortaa"/>
                <a:cs typeface="Comfortaa"/>
                <a:sym typeface="Comfortaa"/>
              </a:rPr>
              <a:t> </a:t>
            </a:r>
            <a:endParaRPr sz="1100">
              <a:latin typeface="Comfortaa"/>
              <a:ea typeface="Comfortaa"/>
              <a:cs typeface="Comfortaa"/>
              <a:sym typeface="Comfortaa"/>
            </a:endParaRPr>
          </a:p>
          <a:p>
            <a:pPr marL="914400" lvl="1" indent="-298450" algn="l" rtl="0">
              <a:spcBef>
                <a:spcPts val="0"/>
              </a:spcBef>
              <a:spcAft>
                <a:spcPts val="0"/>
              </a:spcAft>
              <a:buSzPts val="1100"/>
              <a:buFont typeface="Comfortaa"/>
              <a:buAutoNum type="alphaLcPeriod"/>
            </a:pPr>
            <a:r>
              <a:rPr lang="en">
                <a:latin typeface="Comfortaa"/>
                <a:ea typeface="Comfortaa"/>
                <a:cs typeface="Comfortaa"/>
                <a:sym typeface="Comfortaa"/>
              </a:rPr>
              <a:t>Standardize Data</a:t>
            </a:r>
            <a:endParaRPr>
              <a:latin typeface="Comfortaa"/>
              <a:ea typeface="Comfortaa"/>
              <a:cs typeface="Comfortaa"/>
              <a:sym typeface="Comfortaa"/>
            </a:endParaRPr>
          </a:p>
          <a:p>
            <a:pPr marL="1371600" lvl="2" indent="-298450" algn="l" rtl="0">
              <a:spcBef>
                <a:spcPts val="0"/>
              </a:spcBef>
              <a:spcAft>
                <a:spcPts val="0"/>
              </a:spcAft>
              <a:buSzPts val="1100"/>
              <a:buFont typeface="Comfortaa"/>
              <a:buAutoNum type="romanLcPeriod"/>
            </a:pPr>
            <a:r>
              <a:rPr lang="en">
                <a:latin typeface="Comfortaa"/>
                <a:ea typeface="Comfortaa"/>
                <a:cs typeface="Comfortaa"/>
                <a:sym typeface="Comfortaa"/>
              </a:rPr>
              <a:t>Each feature is scaled and puts into into a balanced scale</a:t>
            </a:r>
            <a:endParaRPr>
              <a:latin typeface="Comfortaa"/>
              <a:ea typeface="Comfortaa"/>
              <a:cs typeface="Comfortaa"/>
              <a:sym typeface="Comfortaa"/>
            </a:endParaRPr>
          </a:p>
          <a:p>
            <a:pPr marL="1371600" lvl="2" indent="-298450" algn="l" rtl="0">
              <a:spcBef>
                <a:spcPts val="0"/>
              </a:spcBef>
              <a:spcAft>
                <a:spcPts val="0"/>
              </a:spcAft>
              <a:buSzPts val="1100"/>
              <a:buFont typeface="Comfortaa"/>
              <a:buAutoNum type="romanLcPeriod"/>
            </a:pPr>
            <a:r>
              <a:rPr lang="en">
                <a:latin typeface="Comfortaa"/>
                <a:ea typeface="Comfortaa"/>
                <a:cs typeface="Comfortaa"/>
                <a:sym typeface="Comfortaa"/>
              </a:rPr>
              <a:t>Allows for you to makes sure you are analyzing the features on a balanced scale</a:t>
            </a:r>
            <a:endParaRPr>
              <a:latin typeface="Comfortaa"/>
              <a:ea typeface="Comfortaa"/>
              <a:cs typeface="Comfortaa"/>
              <a:sym typeface="Comfortaa"/>
            </a:endParaRPr>
          </a:p>
          <a:p>
            <a:pPr marL="914400" lvl="1" indent="-298450" algn="l" rtl="0">
              <a:spcBef>
                <a:spcPts val="0"/>
              </a:spcBef>
              <a:spcAft>
                <a:spcPts val="0"/>
              </a:spcAft>
              <a:buSzPts val="1100"/>
              <a:buFont typeface="Comfortaa"/>
              <a:buAutoNum type="alphaLcPeriod"/>
            </a:pPr>
            <a:r>
              <a:rPr lang="en">
                <a:latin typeface="Comfortaa"/>
                <a:ea typeface="Comfortaa"/>
                <a:cs typeface="Comfortaa"/>
                <a:sym typeface="Comfortaa"/>
              </a:rPr>
              <a:t>Dimensionality Reduction: </a:t>
            </a:r>
            <a:endParaRPr>
              <a:latin typeface="Comfortaa"/>
              <a:ea typeface="Comfortaa"/>
              <a:cs typeface="Comfortaa"/>
              <a:sym typeface="Comfortaa"/>
            </a:endParaRPr>
          </a:p>
          <a:p>
            <a:pPr marL="1371600" lvl="2" indent="-298450" algn="l" rtl="0">
              <a:spcBef>
                <a:spcPts val="0"/>
              </a:spcBef>
              <a:spcAft>
                <a:spcPts val="0"/>
              </a:spcAft>
              <a:buSzPts val="1100"/>
              <a:buFont typeface="Comfortaa"/>
              <a:buAutoNum type="romanLcPeriod"/>
            </a:pPr>
            <a:r>
              <a:rPr lang="en">
                <a:latin typeface="Comfortaa"/>
                <a:ea typeface="Comfortaa"/>
                <a:cs typeface="Comfortaa"/>
                <a:sym typeface="Comfortaa"/>
              </a:rPr>
              <a:t>Principal component analysis (PCA): Used to reduce the number of features through dimensionality reduction and keeps the important features</a:t>
            </a:r>
            <a:endParaRPr>
              <a:latin typeface="Comfortaa"/>
              <a:ea typeface="Comfortaa"/>
              <a:cs typeface="Comfortaa"/>
              <a:sym typeface="Comfortaa"/>
            </a:endParaRPr>
          </a:p>
        </p:txBody>
      </p:sp>
      <p:sp>
        <p:nvSpPr>
          <p:cNvPr id="335" name="Google Shape;335;p41"/>
          <p:cNvSpPr txBox="1"/>
          <p:nvPr/>
        </p:nvSpPr>
        <p:spPr>
          <a:xfrm>
            <a:off x="107450" y="138150"/>
            <a:ext cx="5620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Data pre-processing (all data set)</a:t>
            </a:r>
            <a:endParaRPr sz="1800">
              <a:solidFill>
                <a:srgbClr val="666666"/>
              </a:solidFill>
              <a:latin typeface="Comfortaa Medium"/>
              <a:ea typeface="Comfortaa Medium"/>
              <a:cs typeface="Comfortaa Medium"/>
              <a:sym typeface="Comfortaa Medium"/>
            </a:endParaRPr>
          </a:p>
        </p:txBody>
      </p:sp>
      <p:sp>
        <p:nvSpPr>
          <p:cNvPr id="2" name="Rectangle 1">
            <a:extLst>
              <a:ext uri="{FF2B5EF4-FFF2-40B4-BE49-F238E27FC236}">
                <a16:creationId xmlns:a16="http://schemas.microsoft.com/office/drawing/2014/main" id="{EB3DA05D-0014-C7E0-C4C9-B1780EA00538}"/>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2"/>
          <p:cNvSpPr/>
          <p:nvPr/>
        </p:nvSpPr>
        <p:spPr>
          <a:xfrm>
            <a:off x="-8299" y="0"/>
            <a:ext cx="2433900" cy="5143500"/>
          </a:xfrm>
          <a:prstGeom prst="rect">
            <a:avLst/>
          </a:prstGeom>
          <a:solidFill>
            <a:srgbClr val="364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2"/>
          <p:cNvSpPr txBox="1">
            <a:spLocks noGrp="1"/>
          </p:cNvSpPr>
          <p:nvPr>
            <p:ph type="body" idx="4294967295"/>
          </p:nvPr>
        </p:nvSpPr>
        <p:spPr>
          <a:xfrm>
            <a:off x="3200400" y="692150"/>
            <a:ext cx="5626200" cy="395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latin typeface="Comfortaa"/>
                <a:ea typeface="Comfortaa"/>
                <a:cs typeface="Comfortaa"/>
                <a:sym typeface="Comfortaa"/>
              </a:rPr>
              <a:t>To enhance accuracy, and reliability of our Fraud detection system, we have tested accuracy of various ML models with our finalized dataset. Below are the list of  models we used for training and testing: </a:t>
            </a:r>
            <a:endParaRPr sz="1300">
              <a:latin typeface="Comfortaa"/>
              <a:ea typeface="Comfortaa"/>
              <a:cs typeface="Comfortaa"/>
              <a:sym typeface="Comfortaa"/>
            </a:endParaRPr>
          </a:p>
          <a:p>
            <a:pPr marL="457200" lvl="0" indent="-311150" algn="l" rtl="0">
              <a:spcBef>
                <a:spcPts val="1200"/>
              </a:spcBef>
              <a:spcAft>
                <a:spcPts val="0"/>
              </a:spcAft>
              <a:buClr>
                <a:schemeClr val="dk2"/>
              </a:buClr>
              <a:buSzPts val="1300"/>
              <a:buFont typeface="Comfortaa"/>
              <a:buChar char="●"/>
            </a:pPr>
            <a:r>
              <a:rPr lang="en" sz="1300">
                <a:latin typeface="Comfortaa"/>
                <a:ea typeface="Comfortaa"/>
                <a:cs typeface="Comfortaa"/>
                <a:sym typeface="Comfortaa"/>
              </a:rPr>
              <a:t>Logistic Regression</a:t>
            </a:r>
            <a:endParaRPr sz="1300">
              <a:latin typeface="Comfortaa"/>
              <a:ea typeface="Comfortaa"/>
              <a:cs typeface="Comfortaa"/>
              <a:sym typeface="Comfortaa"/>
            </a:endParaRPr>
          </a:p>
          <a:p>
            <a:pPr marL="457200" lvl="0" indent="-311150" algn="l" rtl="0">
              <a:spcBef>
                <a:spcPts val="0"/>
              </a:spcBef>
              <a:spcAft>
                <a:spcPts val="0"/>
              </a:spcAft>
              <a:buClr>
                <a:schemeClr val="dk2"/>
              </a:buClr>
              <a:buSzPts val="1300"/>
              <a:buFont typeface="Comfortaa"/>
              <a:buChar char="●"/>
            </a:pPr>
            <a:r>
              <a:rPr lang="en" sz="1300">
                <a:latin typeface="Comfortaa"/>
                <a:ea typeface="Comfortaa"/>
                <a:cs typeface="Comfortaa"/>
                <a:sym typeface="Comfortaa"/>
              </a:rPr>
              <a:t>Decision Tree</a:t>
            </a:r>
            <a:endParaRPr sz="1300">
              <a:latin typeface="Comfortaa"/>
              <a:ea typeface="Comfortaa"/>
              <a:cs typeface="Comfortaa"/>
              <a:sym typeface="Comfortaa"/>
            </a:endParaRPr>
          </a:p>
          <a:p>
            <a:pPr marL="457200" lvl="0" indent="-311150" algn="l" rtl="0">
              <a:spcBef>
                <a:spcPts val="0"/>
              </a:spcBef>
              <a:spcAft>
                <a:spcPts val="0"/>
              </a:spcAft>
              <a:buClr>
                <a:schemeClr val="dk2"/>
              </a:buClr>
              <a:buSzPts val="1300"/>
              <a:buFont typeface="Comfortaa"/>
              <a:buChar char="●"/>
            </a:pPr>
            <a:r>
              <a:rPr lang="en" sz="1300">
                <a:latin typeface="Comfortaa"/>
                <a:ea typeface="Comfortaa"/>
                <a:cs typeface="Comfortaa"/>
                <a:sym typeface="Comfortaa"/>
              </a:rPr>
              <a:t>Random Forest</a:t>
            </a:r>
            <a:endParaRPr sz="1300">
              <a:latin typeface="Comfortaa"/>
              <a:ea typeface="Comfortaa"/>
              <a:cs typeface="Comfortaa"/>
              <a:sym typeface="Comfortaa"/>
            </a:endParaRPr>
          </a:p>
          <a:p>
            <a:pPr marL="457200" lvl="0" indent="-311150" algn="l" rtl="0">
              <a:spcBef>
                <a:spcPts val="0"/>
              </a:spcBef>
              <a:spcAft>
                <a:spcPts val="0"/>
              </a:spcAft>
              <a:buClr>
                <a:schemeClr val="dk2"/>
              </a:buClr>
              <a:buSzPts val="1300"/>
              <a:buFont typeface="Comfortaa"/>
              <a:buChar char="●"/>
            </a:pPr>
            <a:r>
              <a:rPr lang="en" sz="1300">
                <a:latin typeface="Comfortaa"/>
                <a:ea typeface="Comfortaa"/>
                <a:cs typeface="Comfortaa"/>
                <a:sym typeface="Comfortaa"/>
              </a:rPr>
              <a:t>Artificial Neural Network</a:t>
            </a:r>
            <a:endParaRPr sz="1100" b="1">
              <a:latin typeface="Comfortaa"/>
              <a:ea typeface="Comfortaa"/>
              <a:cs typeface="Comfortaa"/>
              <a:sym typeface="Comfortaa"/>
            </a:endParaRPr>
          </a:p>
        </p:txBody>
      </p:sp>
      <p:sp>
        <p:nvSpPr>
          <p:cNvPr id="342" name="Google Shape;342;p42"/>
          <p:cNvSpPr txBox="1"/>
          <p:nvPr/>
        </p:nvSpPr>
        <p:spPr>
          <a:xfrm>
            <a:off x="-8300" y="247650"/>
            <a:ext cx="2433900" cy="43098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Identification of </a:t>
            </a:r>
            <a:br>
              <a:rPr lang="en">
                <a:solidFill>
                  <a:srgbClr val="B7B7B7"/>
                </a:solidFill>
                <a:latin typeface="Comfortaa Medium"/>
                <a:ea typeface="Comfortaa Medium"/>
                <a:cs typeface="Comfortaa Medium"/>
                <a:sym typeface="Comfortaa Medium"/>
              </a:rPr>
            </a:br>
            <a:r>
              <a:rPr lang="en">
                <a:solidFill>
                  <a:srgbClr val="B7B7B7"/>
                </a:solidFill>
                <a:latin typeface="Comfortaa Medium"/>
                <a:ea typeface="Comfortaa Medium"/>
                <a:cs typeface="Comfortaa Medium"/>
                <a:sym typeface="Comfortaa Medium"/>
              </a:rPr>
              <a:t>data source</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chemeClr val="lt1"/>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Data cleaning &amp; pre-processing</a:t>
            </a:r>
            <a:br>
              <a:rPr lang="en">
                <a:solidFill>
                  <a:srgbClr val="FFFFFF"/>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a:ea typeface="Comfortaa"/>
              <a:cs typeface="Comfortaa"/>
              <a:sym typeface="Comfortaa"/>
            </a:endParaRPr>
          </a:p>
          <a:p>
            <a:pPr marL="457200" lvl="0" indent="-330200" algn="l" rtl="0">
              <a:spcBef>
                <a:spcPts val="0"/>
              </a:spcBef>
              <a:spcAft>
                <a:spcPts val="0"/>
              </a:spcAft>
              <a:buClr>
                <a:schemeClr val="lt1"/>
              </a:buClr>
              <a:buSzPts val="1600"/>
              <a:buFont typeface="Comfortaa Medium"/>
              <a:buAutoNum type="arabicPeriod"/>
            </a:pPr>
            <a:r>
              <a:rPr lang="en" sz="1600">
                <a:solidFill>
                  <a:schemeClr val="lt1"/>
                </a:solidFill>
                <a:latin typeface="Comfortaa Medium"/>
                <a:ea typeface="Comfortaa Medium"/>
                <a:cs typeface="Comfortaa Medium"/>
                <a:sym typeface="Comfortaa Medium"/>
              </a:rPr>
              <a:t>Model Training</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Output Analysis</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Prediction</a:t>
            </a:r>
            <a:endParaRPr>
              <a:solidFill>
                <a:srgbClr val="B7B7B7"/>
              </a:solidFill>
              <a:latin typeface="Comfortaa Medium"/>
              <a:ea typeface="Comfortaa Medium"/>
              <a:cs typeface="Comfortaa Medium"/>
              <a:sym typeface="Comfortaa Medium"/>
            </a:endParaRPr>
          </a:p>
        </p:txBody>
      </p:sp>
      <p:sp>
        <p:nvSpPr>
          <p:cNvPr id="2" name="Rectangle 1">
            <a:extLst>
              <a:ext uri="{FF2B5EF4-FFF2-40B4-BE49-F238E27FC236}">
                <a16:creationId xmlns:a16="http://schemas.microsoft.com/office/drawing/2014/main" id="{B959B44F-305B-1669-5547-9155839BB556}"/>
              </a:ext>
            </a:extLst>
          </p:cNvPr>
          <p:cNvSpPr/>
          <p:nvPr/>
        </p:nvSpPr>
        <p:spPr>
          <a:xfrm>
            <a:off x="7674429" y="39460"/>
            <a:ext cx="1388975" cy="41637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3"/>
          <p:cNvSpPr/>
          <p:nvPr/>
        </p:nvSpPr>
        <p:spPr>
          <a:xfrm>
            <a:off x="-8299" y="0"/>
            <a:ext cx="2433900" cy="5143500"/>
          </a:xfrm>
          <a:prstGeom prst="rect">
            <a:avLst/>
          </a:prstGeom>
          <a:solidFill>
            <a:srgbClr val="364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3"/>
          <p:cNvSpPr txBox="1"/>
          <p:nvPr/>
        </p:nvSpPr>
        <p:spPr>
          <a:xfrm>
            <a:off x="-8300" y="247650"/>
            <a:ext cx="2433900" cy="43098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Identification of </a:t>
            </a:r>
            <a:br>
              <a:rPr lang="en">
                <a:solidFill>
                  <a:srgbClr val="B7B7B7"/>
                </a:solidFill>
                <a:latin typeface="Comfortaa Medium"/>
                <a:ea typeface="Comfortaa Medium"/>
                <a:cs typeface="Comfortaa Medium"/>
                <a:sym typeface="Comfortaa Medium"/>
              </a:rPr>
            </a:br>
            <a:r>
              <a:rPr lang="en">
                <a:solidFill>
                  <a:srgbClr val="B7B7B7"/>
                </a:solidFill>
                <a:latin typeface="Comfortaa Medium"/>
                <a:ea typeface="Comfortaa Medium"/>
                <a:cs typeface="Comfortaa Medium"/>
                <a:sym typeface="Comfortaa Medium"/>
              </a:rPr>
              <a:t>data source</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chemeClr val="lt1"/>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Data cleaning &amp; pre-processing</a:t>
            </a:r>
            <a:br>
              <a:rPr lang="en">
                <a:solidFill>
                  <a:srgbClr val="FFFFFF"/>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a:ea typeface="Comfortaa"/>
              <a:cs typeface="Comfortaa"/>
              <a:sym typeface="Comfortaa"/>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Model Training</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30200" algn="l" rtl="0">
              <a:spcBef>
                <a:spcPts val="0"/>
              </a:spcBef>
              <a:spcAft>
                <a:spcPts val="0"/>
              </a:spcAft>
              <a:buClr>
                <a:schemeClr val="lt1"/>
              </a:buClr>
              <a:buSzPts val="1600"/>
              <a:buFont typeface="Comfortaa Medium"/>
              <a:buAutoNum type="arabicPeriod"/>
            </a:pPr>
            <a:r>
              <a:rPr lang="en" sz="1600">
                <a:solidFill>
                  <a:schemeClr val="lt1"/>
                </a:solidFill>
                <a:latin typeface="Comfortaa Medium"/>
                <a:ea typeface="Comfortaa Medium"/>
                <a:cs typeface="Comfortaa Medium"/>
                <a:sym typeface="Comfortaa Medium"/>
              </a:rPr>
              <a:t>Output Analysis</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Prediction</a:t>
            </a:r>
            <a:endParaRPr>
              <a:solidFill>
                <a:srgbClr val="B7B7B7"/>
              </a:solidFill>
              <a:latin typeface="Comfortaa Medium"/>
              <a:ea typeface="Comfortaa Medium"/>
              <a:cs typeface="Comfortaa Medium"/>
              <a:sym typeface="Comfortaa Medium"/>
            </a:endParaRPr>
          </a:p>
        </p:txBody>
      </p:sp>
      <p:graphicFrame>
        <p:nvGraphicFramePr>
          <p:cNvPr id="349" name="Google Shape;349;p43"/>
          <p:cNvGraphicFramePr/>
          <p:nvPr/>
        </p:nvGraphicFramePr>
        <p:xfrm>
          <a:off x="3016725" y="653125"/>
          <a:ext cx="5586975" cy="2688420"/>
        </p:xfrm>
        <a:graphic>
          <a:graphicData uri="http://schemas.openxmlformats.org/drawingml/2006/table">
            <a:tbl>
              <a:tblPr>
                <a:noFill/>
                <a:tableStyleId>{B1233251-5B88-4F4D-A2CE-C4BDF09461F5}</a:tableStyleId>
              </a:tblPr>
              <a:tblGrid>
                <a:gridCol w="1192100">
                  <a:extLst>
                    <a:ext uri="{9D8B030D-6E8A-4147-A177-3AD203B41FA5}">
                      <a16:colId xmlns:a16="http://schemas.microsoft.com/office/drawing/2014/main" val="20000"/>
                    </a:ext>
                  </a:extLst>
                </a:gridCol>
                <a:gridCol w="1300550">
                  <a:extLst>
                    <a:ext uri="{9D8B030D-6E8A-4147-A177-3AD203B41FA5}">
                      <a16:colId xmlns:a16="http://schemas.microsoft.com/office/drawing/2014/main" val="20001"/>
                    </a:ext>
                  </a:extLst>
                </a:gridCol>
                <a:gridCol w="1160250">
                  <a:extLst>
                    <a:ext uri="{9D8B030D-6E8A-4147-A177-3AD203B41FA5}">
                      <a16:colId xmlns:a16="http://schemas.microsoft.com/office/drawing/2014/main" val="20002"/>
                    </a:ext>
                  </a:extLst>
                </a:gridCol>
                <a:gridCol w="1934075">
                  <a:extLst>
                    <a:ext uri="{9D8B030D-6E8A-4147-A177-3AD203B41FA5}">
                      <a16:colId xmlns:a16="http://schemas.microsoft.com/office/drawing/2014/main" val="20003"/>
                    </a:ext>
                  </a:extLst>
                </a:gridCol>
              </a:tblGrid>
              <a:tr h="615900">
                <a:tc>
                  <a:txBody>
                    <a:bodyPr/>
                    <a:lstStyle/>
                    <a:p>
                      <a:pPr marL="0" lvl="0" indent="0" algn="ctr" rtl="0">
                        <a:spcBef>
                          <a:spcPts val="0"/>
                        </a:spcBef>
                        <a:spcAft>
                          <a:spcPts val="0"/>
                        </a:spcAft>
                        <a:buNone/>
                      </a:pPr>
                      <a:endParaRPr sz="13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1300">
                          <a:latin typeface="Comfortaa"/>
                          <a:ea typeface="Comfortaa"/>
                          <a:cs typeface="Comfortaa"/>
                          <a:sym typeface="Comfortaa"/>
                        </a:rPr>
                        <a:t>Test </a:t>
                      </a:r>
                      <a:br>
                        <a:rPr lang="en" sz="1300">
                          <a:latin typeface="Comfortaa"/>
                          <a:ea typeface="Comfortaa"/>
                          <a:cs typeface="Comfortaa"/>
                          <a:sym typeface="Comfortaa"/>
                        </a:rPr>
                      </a:br>
                      <a:r>
                        <a:rPr lang="en" sz="1300">
                          <a:latin typeface="Comfortaa"/>
                          <a:ea typeface="Comfortaa"/>
                          <a:cs typeface="Comfortaa"/>
                          <a:sym typeface="Comfortaa"/>
                        </a:rPr>
                        <a:t>Accuracy</a:t>
                      </a:r>
                      <a:endParaRPr sz="1300">
                        <a:latin typeface="Comfortaa"/>
                        <a:ea typeface="Comfortaa"/>
                        <a:cs typeface="Comfortaa"/>
                        <a:sym typeface="Comforta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1300">
                          <a:latin typeface="Comfortaa"/>
                          <a:ea typeface="Comfortaa"/>
                          <a:cs typeface="Comfortaa"/>
                          <a:sym typeface="Comfortaa"/>
                        </a:rPr>
                        <a:t>Validation</a:t>
                      </a:r>
                      <a:br>
                        <a:rPr lang="en" sz="1300">
                          <a:latin typeface="Comfortaa"/>
                          <a:ea typeface="Comfortaa"/>
                          <a:cs typeface="Comfortaa"/>
                          <a:sym typeface="Comfortaa"/>
                        </a:rPr>
                      </a:br>
                      <a:r>
                        <a:rPr lang="en" sz="1300">
                          <a:latin typeface="Comfortaa"/>
                          <a:ea typeface="Comfortaa"/>
                          <a:cs typeface="Comfortaa"/>
                          <a:sym typeface="Comfortaa"/>
                        </a:rPr>
                        <a:t>Accuracy</a:t>
                      </a:r>
                      <a:endParaRPr sz="1300">
                        <a:latin typeface="Comfortaa"/>
                        <a:ea typeface="Comfortaa"/>
                        <a:cs typeface="Comfortaa"/>
                        <a:sym typeface="Comforta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en" sz="1300">
                          <a:solidFill>
                            <a:schemeClr val="dk1"/>
                          </a:solidFill>
                          <a:latin typeface="Comfortaa"/>
                          <a:ea typeface="Comfortaa"/>
                          <a:cs typeface="Comfortaa"/>
                          <a:sym typeface="Comfortaa"/>
                        </a:rPr>
                        <a:t>Output </a:t>
                      </a:r>
                      <a:br>
                        <a:rPr lang="en" sz="1300">
                          <a:solidFill>
                            <a:schemeClr val="dk1"/>
                          </a:solidFill>
                          <a:latin typeface="Comfortaa"/>
                          <a:ea typeface="Comfortaa"/>
                          <a:cs typeface="Comfortaa"/>
                          <a:sym typeface="Comfortaa"/>
                        </a:rPr>
                      </a:br>
                      <a:r>
                        <a:rPr lang="en" sz="1300">
                          <a:solidFill>
                            <a:schemeClr val="dk1"/>
                          </a:solidFill>
                          <a:latin typeface="Comfortaa"/>
                          <a:ea typeface="Comfortaa"/>
                          <a:cs typeface="Comfortaa"/>
                          <a:sym typeface="Comfortaa"/>
                        </a:rPr>
                        <a:t>Analysis</a:t>
                      </a:r>
                      <a:endParaRPr sz="1300">
                        <a:latin typeface="Comfortaa"/>
                        <a:ea typeface="Comfortaa"/>
                        <a:cs typeface="Comfortaa"/>
                        <a:sym typeface="Comfortaa"/>
                      </a:endParaRPr>
                    </a:p>
                  </a:txBody>
                  <a:tcPr marL="91425" marR="91425" marT="91425" marB="91425">
                    <a:lnL w="9525" cap="flat" cmpd="sng">
                      <a:solidFill>
                        <a:schemeClr val="lt1"/>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rgbClr val="C9DAF8"/>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100">
                          <a:latin typeface="Comfortaa"/>
                          <a:ea typeface="Comfortaa"/>
                          <a:cs typeface="Comfortaa"/>
                          <a:sym typeface="Comfortaa"/>
                        </a:rPr>
                        <a:t>Logistic Regression</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100">
                          <a:solidFill>
                            <a:schemeClr val="dk2"/>
                          </a:solidFill>
                          <a:latin typeface="Comfortaa"/>
                          <a:ea typeface="Comfortaa"/>
                          <a:cs typeface="Comfortaa"/>
                          <a:sym typeface="Comfortaa"/>
                        </a:rPr>
                        <a:t>93.02%</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100">
                          <a:solidFill>
                            <a:schemeClr val="dk2"/>
                          </a:solidFill>
                          <a:latin typeface="Comfortaa"/>
                          <a:ea typeface="Comfortaa"/>
                          <a:cs typeface="Comfortaa"/>
                          <a:sym typeface="Comfortaa"/>
                        </a:rPr>
                        <a:t>93.14%</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2"/>
                          </a:solidFill>
                          <a:latin typeface="Comfortaa"/>
                          <a:ea typeface="Comfortaa"/>
                          <a:cs typeface="Comfortaa"/>
                          <a:sym typeface="Comfortaa"/>
                        </a:rPr>
                        <a:t>Performance is good and stable,</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100">
                          <a:latin typeface="Comfortaa"/>
                          <a:ea typeface="Comfortaa"/>
                          <a:cs typeface="Comfortaa"/>
                          <a:sym typeface="Comfortaa"/>
                        </a:rPr>
                        <a:t>Decision Tree</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100">
                          <a:solidFill>
                            <a:schemeClr val="dk2"/>
                          </a:solidFill>
                          <a:latin typeface="Comfortaa"/>
                          <a:ea typeface="Comfortaa"/>
                          <a:cs typeface="Comfortaa"/>
                          <a:sym typeface="Comfortaa"/>
                        </a:rPr>
                        <a:t>86.08%</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100">
                          <a:solidFill>
                            <a:schemeClr val="dk2"/>
                          </a:solidFill>
                          <a:latin typeface="Comfortaa"/>
                          <a:ea typeface="Comfortaa"/>
                          <a:cs typeface="Comfortaa"/>
                          <a:sym typeface="Comfortaa"/>
                        </a:rPr>
                        <a:t>86.19%</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2"/>
                          </a:solidFill>
                          <a:latin typeface="Comfortaa"/>
                          <a:ea typeface="Comfortaa"/>
                          <a:cs typeface="Comfortaa"/>
                          <a:sym typeface="Comfortaa"/>
                        </a:rPr>
                        <a:t>Lowest performing model.</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100">
                          <a:latin typeface="Comfortaa"/>
                          <a:ea typeface="Comfortaa"/>
                          <a:cs typeface="Comfortaa"/>
                          <a:sym typeface="Comfortaa"/>
                        </a:rPr>
                        <a:t>Random Forest</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1200"/>
                        </a:spcAft>
                        <a:buNone/>
                      </a:pPr>
                      <a:r>
                        <a:rPr lang="en" sz="1100">
                          <a:solidFill>
                            <a:schemeClr val="dk2"/>
                          </a:solidFill>
                          <a:latin typeface="Comfortaa"/>
                          <a:ea typeface="Comfortaa"/>
                          <a:cs typeface="Comfortaa"/>
                          <a:sym typeface="Comfortaa"/>
                        </a:rPr>
                        <a:t>93.03%</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1200"/>
                        </a:spcAft>
                        <a:buNone/>
                      </a:pPr>
                      <a:r>
                        <a:rPr lang="en" sz="1100">
                          <a:solidFill>
                            <a:schemeClr val="dk2"/>
                          </a:solidFill>
                          <a:latin typeface="Comfortaa"/>
                          <a:ea typeface="Comfortaa"/>
                          <a:cs typeface="Comfortaa"/>
                          <a:sym typeface="Comfortaa"/>
                        </a:rPr>
                        <a:t>93.11%</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r>
                        <a:rPr lang="en" sz="1100">
                          <a:solidFill>
                            <a:schemeClr val="dk2"/>
                          </a:solidFill>
                          <a:latin typeface="Comfortaa"/>
                          <a:ea typeface="Comfortaa"/>
                          <a:cs typeface="Comfortaa"/>
                          <a:sym typeface="Comfortaa"/>
                        </a:rPr>
                        <a:t>Best performing model</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solidFill>
                      <a:srgbClr val="FFF2CC"/>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100">
                          <a:latin typeface="Comfortaa"/>
                          <a:ea typeface="Comfortaa"/>
                          <a:cs typeface="Comfortaa"/>
                          <a:sym typeface="Comfortaa"/>
                        </a:rPr>
                        <a:t>ANN</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100">
                          <a:solidFill>
                            <a:schemeClr val="dk2"/>
                          </a:solidFill>
                          <a:latin typeface="Comfortaa"/>
                          <a:ea typeface="Comfortaa"/>
                          <a:cs typeface="Comfortaa"/>
                          <a:sym typeface="Comfortaa"/>
                        </a:rPr>
                        <a:t>92.82%</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100">
                          <a:solidFill>
                            <a:schemeClr val="dk2"/>
                          </a:solidFill>
                          <a:latin typeface="Comfortaa"/>
                          <a:ea typeface="Comfortaa"/>
                          <a:cs typeface="Comfortaa"/>
                          <a:sym typeface="Comfortaa"/>
                        </a:rPr>
                        <a:t>92.90%</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2"/>
                          </a:solidFill>
                          <a:latin typeface="Comfortaa"/>
                          <a:ea typeface="Comfortaa"/>
                          <a:cs typeface="Comfortaa"/>
                          <a:sym typeface="Comfortaa"/>
                        </a:rPr>
                        <a:t>Not as good as other two models</a:t>
                      </a:r>
                      <a:endParaRPr sz="1100">
                        <a:latin typeface="Comfortaa"/>
                        <a:ea typeface="Comfortaa"/>
                        <a:cs typeface="Comfortaa"/>
                        <a:sym typeface="Comfortaa"/>
                      </a:endParaRPr>
                    </a:p>
                  </a:txBody>
                  <a:tcPr marL="91425" marR="91425" marT="91425" marB="91425">
                    <a:lnL w="9525" cap="flat" cmpd="sng">
                      <a:solidFill>
                        <a:srgbClr val="C9DAF8"/>
                      </a:solidFill>
                      <a:prstDash val="solid"/>
                      <a:round/>
                      <a:headEnd type="none" w="sm" len="sm"/>
                      <a:tailEnd type="none" w="sm" len="sm"/>
                    </a:lnL>
                    <a:lnR w="9525" cap="flat" cmpd="sng">
                      <a:solidFill>
                        <a:srgbClr val="C9DAF8"/>
                      </a:solidFill>
                      <a:prstDash val="solid"/>
                      <a:round/>
                      <a:headEnd type="none" w="sm" len="sm"/>
                      <a:tailEnd type="none" w="sm" len="sm"/>
                    </a:lnR>
                    <a:lnT w="9525" cap="flat" cmpd="sng">
                      <a:solidFill>
                        <a:srgbClr val="C9DAF8"/>
                      </a:solidFill>
                      <a:prstDash val="solid"/>
                      <a:round/>
                      <a:headEnd type="none" w="sm" len="sm"/>
                      <a:tailEnd type="none" w="sm" len="sm"/>
                    </a:lnT>
                    <a:lnB w="9525" cap="flat" cmpd="sng">
                      <a:solidFill>
                        <a:srgbClr val="C9DAF8"/>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50" name="Google Shape;350;p43"/>
          <p:cNvSpPr txBox="1">
            <a:spLocks noGrp="1"/>
          </p:cNvSpPr>
          <p:nvPr>
            <p:ph type="body" idx="4294967295"/>
          </p:nvPr>
        </p:nvSpPr>
        <p:spPr>
          <a:xfrm>
            <a:off x="3024375" y="3586170"/>
            <a:ext cx="5586900" cy="11916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1200"/>
              </a:spcAft>
              <a:buSzPts val="688"/>
              <a:buNone/>
            </a:pPr>
            <a:r>
              <a:rPr lang="en" sz="1325">
                <a:latin typeface="Comfortaa"/>
                <a:ea typeface="Comfortaa"/>
                <a:cs typeface="Comfortaa"/>
                <a:sym typeface="Comfortaa"/>
              </a:rPr>
              <a:t>Based on the accuracy of both test data sets and validation data sets, we recommend to use Random Forest. </a:t>
            </a:r>
            <a:r>
              <a:rPr lang="en" sz="1325" b="1">
                <a:latin typeface="Comfortaa"/>
                <a:ea typeface="Comfortaa"/>
                <a:cs typeface="Comfortaa"/>
                <a:sym typeface="Comfortaa"/>
              </a:rPr>
              <a:t>Random forest</a:t>
            </a:r>
            <a:r>
              <a:rPr lang="en" sz="1325">
                <a:latin typeface="Comfortaa"/>
                <a:ea typeface="Comfortaa"/>
                <a:cs typeface="Comfortaa"/>
                <a:sym typeface="Comfortaa"/>
              </a:rPr>
              <a:t> is the best performing model it is also a stable model as the difference between test and validation accuracy is lowest.</a:t>
            </a:r>
            <a:endParaRPr sz="1325">
              <a:latin typeface="Comfortaa"/>
              <a:ea typeface="Comfortaa"/>
              <a:cs typeface="Comfortaa"/>
              <a:sym typeface="Comfortaa"/>
            </a:endParaRPr>
          </a:p>
        </p:txBody>
      </p:sp>
      <p:sp>
        <p:nvSpPr>
          <p:cNvPr id="2" name="Rectangle 1">
            <a:extLst>
              <a:ext uri="{FF2B5EF4-FFF2-40B4-BE49-F238E27FC236}">
                <a16:creationId xmlns:a16="http://schemas.microsoft.com/office/drawing/2014/main" id="{B918B213-BE88-838A-7596-02F19F654DC6}"/>
              </a:ext>
            </a:extLst>
          </p:cNvPr>
          <p:cNvSpPr/>
          <p:nvPr/>
        </p:nvSpPr>
        <p:spPr>
          <a:xfrm>
            <a:off x="7674429" y="39460"/>
            <a:ext cx="1388975" cy="41637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4"/>
          <p:cNvSpPr/>
          <p:nvPr/>
        </p:nvSpPr>
        <p:spPr>
          <a:xfrm>
            <a:off x="-8299" y="0"/>
            <a:ext cx="2433900" cy="5143500"/>
          </a:xfrm>
          <a:prstGeom prst="rect">
            <a:avLst/>
          </a:prstGeom>
          <a:solidFill>
            <a:srgbClr val="364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4"/>
          <p:cNvSpPr txBox="1"/>
          <p:nvPr/>
        </p:nvSpPr>
        <p:spPr>
          <a:xfrm>
            <a:off x="-8300" y="247650"/>
            <a:ext cx="2433900" cy="43098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Identification of </a:t>
            </a:r>
            <a:br>
              <a:rPr lang="en">
                <a:solidFill>
                  <a:srgbClr val="B7B7B7"/>
                </a:solidFill>
                <a:latin typeface="Comfortaa Medium"/>
                <a:ea typeface="Comfortaa Medium"/>
                <a:cs typeface="Comfortaa Medium"/>
                <a:sym typeface="Comfortaa Medium"/>
              </a:rPr>
            </a:br>
            <a:r>
              <a:rPr lang="en">
                <a:solidFill>
                  <a:srgbClr val="B7B7B7"/>
                </a:solidFill>
                <a:latin typeface="Comfortaa Medium"/>
                <a:ea typeface="Comfortaa Medium"/>
                <a:cs typeface="Comfortaa Medium"/>
                <a:sym typeface="Comfortaa Medium"/>
              </a:rPr>
              <a:t>data source</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chemeClr val="lt1"/>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Data cleaning &amp; pre-processing</a:t>
            </a:r>
            <a:br>
              <a:rPr lang="en">
                <a:solidFill>
                  <a:srgbClr val="FFFFFF"/>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a:ea typeface="Comfortaa"/>
              <a:cs typeface="Comfortaa"/>
              <a:sym typeface="Comfortaa"/>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Model Training</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Output Analysis</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30200" algn="l" rtl="0">
              <a:spcBef>
                <a:spcPts val="0"/>
              </a:spcBef>
              <a:spcAft>
                <a:spcPts val="0"/>
              </a:spcAft>
              <a:buClr>
                <a:schemeClr val="lt1"/>
              </a:buClr>
              <a:buSzPts val="1600"/>
              <a:buFont typeface="Comfortaa Medium"/>
              <a:buAutoNum type="arabicPeriod"/>
            </a:pPr>
            <a:r>
              <a:rPr lang="en" sz="1600">
                <a:solidFill>
                  <a:schemeClr val="lt1"/>
                </a:solidFill>
                <a:latin typeface="Comfortaa Medium"/>
                <a:ea typeface="Comfortaa Medium"/>
                <a:cs typeface="Comfortaa Medium"/>
                <a:sym typeface="Comfortaa Medium"/>
              </a:rPr>
              <a:t>Prediction</a:t>
            </a:r>
            <a:endParaRPr sz="1600">
              <a:solidFill>
                <a:schemeClr val="lt1"/>
              </a:solidFill>
              <a:latin typeface="Comfortaa Medium"/>
              <a:ea typeface="Comfortaa Medium"/>
              <a:cs typeface="Comfortaa Medium"/>
              <a:sym typeface="Comfortaa Medium"/>
            </a:endParaRPr>
          </a:p>
        </p:txBody>
      </p:sp>
      <p:sp>
        <p:nvSpPr>
          <p:cNvPr id="357" name="Google Shape;357;p44"/>
          <p:cNvSpPr txBox="1"/>
          <p:nvPr/>
        </p:nvSpPr>
        <p:spPr>
          <a:xfrm>
            <a:off x="2839845" y="453200"/>
            <a:ext cx="4863900" cy="6213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00000"/>
              </a:lnSpc>
              <a:spcBef>
                <a:spcPts val="0"/>
              </a:spcBef>
              <a:spcAft>
                <a:spcPts val="0"/>
              </a:spcAft>
              <a:buClr>
                <a:schemeClr val="dk2"/>
              </a:buClr>
              <a:buSzPts val="1200"/>
              <a:buFont typeface="Comfortaa Medium"/>
              <a:buChar char="➢"/>
            </a:pPr>
            <a:r>
              <a:rPr lang="en" sz="1200">
                <a:solidFill>
                  <a:schemeClr val="dk2"/>
                </a:solidFill>
                <a:latin typeface="Comfortaa"/>
                <a:ea typeface="Comfortaa"/>
                <a:cs typeface="Comfortaa"/>
                <a:sym typeface="Comfortaa"/>
              </a:rPr>
              <a:t>Let’s predict fraudulent transaction with below data  using the trained random forest model</a:t>
            </a:r>
            <a:endParaRPr sz="1200">
              <a:solidFill>
                <a:schemeClr val="dk2"/>
              </a:solidFill>
              <a:latin typeface="Comfortaa"/>
              <a:ea typeface="Comfortaa"/>
              <a:cs typeface="Comfortaa"/>
              <a:sym typeface="Comfortaa"/>
            </a:endParaRPr>
          </a:p>
        </p:txBody>
      </p:sp>
      <p:sp>
        <p:nvSpPr>
          <p:cNvPr id="358" name="Google Shape;358;p44"/>
          <p:cNvSpPr txBox="1"/>
          <p:nvPr/>
        </p:nvSpPr>
        <p:spPr>
          <a:xfrm>
            <a:off x="2839845" y="2571755"/>
            <a:ext cx="5565000" cy="6213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00000"/>
              </a:lnSpc>
              <a:spcBef>
                <a:spcPts val="0"/>
              </a:spcBef>
              <a:spcAft>
                <a:spcPts val="0"/>
              </a:spcAft>
              <a:buClr>
                <a:schemeClr val="dk2"/>
              </a:buClr>
              <a:buSzPts val="1200"/>
              <a:buFont typeface="Comfortaa Medium"/>
              <a:buChar char="➢"/>
            </a:pPr>
            <a:r>
              <a:rPr lang="en" sz="1200">
                <a:solidFill>
                  <a:schemeClr val="dk2"/>
                </a:solidFill>
                <a:latin typeface="Comfortaa"/>
                <a:ea typeface="Comfortaa"/>
                <a:cs typeface="Comfortaa"/>
                <a:sym typeface="Comfortaa"/>
              </a:rPr>
              <a:t>In the predicted results, we observe that a transaction initially classified as fraudulent is now being identified by the model as a legitimate transaction.</a:t>
            </a:r>
            <a:endParaRPr sz="1200">
              <a:solidFill>
                <a:schemeClr val="dk2"/>
              </a:solidFill>
              <a:latin typeface="Comfortaa"/>
              <a:ea typeface="Comfortaa"/>
              <a:cs typeface="Comfortaa"/>
              <a:sym typeface="Comfortaa"/>
            </a:endParaRPr>
          </a:p>
        </p:txBody>
      </p:sp>
      <p:pic>
        <p:nvPicPr>
          <p:cNvPr id="359" name="Google Shape;359;p44"/>
          <p:cNvPicPr preferRelativeResize="0"/>
          <p:nvPr/>
        </p:nvPicPr>
        <p:blipFill>
          <a:blip r:embed="rId3">
            <a:alphaModFix/>
          </a:blip>
          <a:stretch>
            <a:fillRect/>
          </a:stretch>
        </p:blipFill>
        <p:spPr>
          <a:xfrm>
            <a:off x="3414222" y="954521"/>
            <a:ext cx="4912573" cy="1496800"/>
          </a:xfrm>
          <a:prstGeom prst="rect">
            <a:avLst/>
          </a:prstGeom>
          <a:noFill/>
          <a:ln w="9525" cap="flat" cmpd="sng">
            <a:solidFill>
              <a:srgbClr val="EFEFEF"/>
            </a:solidFill>
            <a:prstDash val="solid"/>
            <a:round/>
            <a:headEnd type="none" w="sm" len="sm"/>
            <a:tailEnd type="none" w="sm" len="sm"/>
          </a:ln>
        </p:spPr>
      </p:pic>
      <p:pic>
        <p:nvPicPr>
          <p:cNvPr id="360" name="Google Shape;360;p44"/>
          <p:cNvPicPr preferRelativeResize="0"/>
          <p:nvPr/>
        </p:nvPicPr>
        <p:blipFill>
          <a:blip r:embed="rId4">
            <a:alphaModFix/>
          </a:blip>
          <a:stretch>
            <a:fillRect/>
          </a:stretch>
        </p:blipFill>
        <p:spPr>
          <a:xfrm>
            <a:off x="3414213" y="3313480"/>
            <a:ext cx="5401093" cy="1645646"/>
          </a:xfrm>
          <a:prstGeom prst="rect">
            <a:avLst/>
          </a:prstGeom>
          <a:noFill/>
          <a:ln w="9525" cap="flat" cmpd="sng">
            <a:solidFill>
              <a:srgbClr val="EFEFEF"/>
            </a:solidFill>
            <a:prstDash val="solid"/>
            <a:round/>
            <a:headEnd type="none" w="sm" len="sm"/>
            <a:tailEnd type="none" w="sm" len="sm"/>
          </a:ln>
        </p:spPr>
      </p:pic>
      <p:sp>
        <p:nvSpPr>
          <p:cNvPr id="361" name="Google Shape;361;p44"/>
          <p:cNvSpPr/>
          <p:nvPr/>
        </p:nvSpPr>
        <p:spPr>
          <a:xfrm>
            <a:off x="4130050" y="3268975"/>
            <a:ext cx="960000" cy="1737300"/>
          </a:xfrm>
          <a:prstGeom prst="rect">
            <a:avLst/>
          </a:prstGeom>
          <a:noFill/>
          <a:ln w="19050"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 name="Rectangle 1">
            <a:extLst>
              <a:ext uri="{FF2B5EF4-FFF2-40B4-BE49-F238E27FC236}">
                <a16:creationId xmlns:a16="http://schemas.microsoft.com/office/drawing/2014/main" id="{6884D660-97AF-3EBF-37F8-9552BF19417F}"/>
              </a:ext>
            </a:extLst>
          </p:cNvPr>
          <p:cNvSpPr/>
          <p:nvPr/>
        </p:nvSpPr>
        <p:spPr>
          <a:xfrm>
            <a:off x="7674429" y="39460"/>
            <a:ext cx="1388975" cy="41637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5"/>
          <p:cNvSpPr/>
          <p:nvPr/>
        </p:nvSpPr>
        <p:spPr>
          <a:xfrm>
            <a:off x="2872750" y="1729725"/>
            <a:ext cx="2491800" cy="967800"/>
          </a:xfrm>
          <a:prstGeom prst="rect">
            <a:avLst/>
          </a:prstGeom>
          <a:solidFill>
            <a:schemeClr val="dk1"/>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67" name="Google Shape;367;p45"/>
          <p:cNvSpPr txBox="1"/>
          <p:nvPr/>
        </p:nvSpPr>
        <p:spPr>
          <a:xfrm>
            <a:off x="107450" y="138150"/>
            <a:ext cx="4220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Analysis of predicted result</a:t>
            </a:r>
            <a:endParaRPr sz="1800">
              <a:solidFill>
                <a:srgbClr val="666666"/>
              </a:solidFill>
              <a:latin typeface="Comfortaa Medium"/>
              <a:ea typeface="Comfortaa Medium"/>
              <a:cs typeface="Comfortaa Medium"/>
              <a:sym typeface="Comfortaa Medium"/>
            </a:endParaRPr>
          </a:p>
        </p:txBody>
      </p:sp>
      <p:sp>
        <p:nvSpPr>
          <p:cNvPr id="368" name="Google Shape;368;p45"/>
          <p:cNvSpPr txBox="1"/>
          <p:nvPr/>
        </p:nvSpPr>
        <p:spPr>
          <a:xfrm>
            <a:off x="2888500" y="1704900"/>
            <a:ext cx="3000000" cy="9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50">
                <a:solidFill>
                  <a:srgbClr val="1F1F1F"/>
                </a:solidFill>
                <a:highlight>
                  <a:srgbClr val="FFFFFF"/>
                </a:highlight>
                <a:latin typeface="Courier New"/>
                <a:ea typeface="Courier New"/>
                <a:cs typeface="Courier New"/>
                <a:sym typeface="Courier New"/>
              </a:rPr>
              <a:t>DAYS_EMPLOYED 365243</a:t>
            </a:r>
            <a:endParaRPr sz="1050">
              <a:solidFill>
                <a:srgbClr val="1F1F1F"/>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a:solidFill>
                  <a:srgbClr val="1F1F1F"/>
                </a:solidFill>
                <a:highlight>
                  <a:srgbClr val="FFFFFF"/>
                </a:highlight>
                <a:latin typeface="Courier New"/>
                <a:ea typeface="Courier New"/>
                <a:cs typeface="Courier New"/>
                <a:sym typeface="Courier New"/>
              </a:rPr>
              <a:t>AMT_INCOME_TOTAL 157500.0</a:t>
            </a:r>
            <a:endParaRPr sz="1050">
              <a:solidFill>
                <a:srgbClr val="1F1F1F"/>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a:solidFill>
                  <a:srgbClr val="1F1F1F"/>
                </a:solidFill>
                <a:highlight>
                  <a:srgbClr val="FFFFFF"/>
                </a:highlight>
                <a:latin typeface="Courier New"/>
                <a:ea typeface="Courier New"/>
                <a:cs typeface="Courier New"/>
                <a:sym typeface="Courier New"/>
              </a:rPr>
              <a:t>DAYS_BIRTH   -23525</a:t>
            </a:r>
            <a:endParaRPr sz="1100"/>
          </a:p>
          <a:p>
            <a:pPr marL="0" lvl="0" indent="0" algn="l" rtl="0">
              <a:spcBef>
                <a:spcPts val="0"/>
              </a:spcBef>
              <a:spcAft>
                <a:spcPts val="0"/>
              </a:spcAft>
              <a:buNone/>
            </a:pPr>
            <a:r>
              <a:rPr lang="en" sz="1050">
                <a:solidFill>
                  <a:srgbClr val="1F1F1F"/>
                </a:solidFill>
                <a:highlight>
                  <a:srgbClr val="FFFFFF"/>
                </a:highlight>
                <a:latin typeface="Courier New"/>
                <a:ea typeface="Courier New"/>
                <a:cs typeface="Courier New"/>
                <a:sym typeface="Courier New"/>
              </a:rPr>
              <a:t>AMT_CREDIT_SUM  683100.0                                   </a:t>
            </a:r>
            <a:endParaRPr sz="1050">
              <a:solidFill>
                <a:srgbClr val="1F1F1F"/>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a:solidFill>
                  <a:srgbClr val="1F1F1F"/>
                </a:solidFill>
                <a:highlight>
                  <a:srgbClr val="FFFFFF"/>
                </a:highlight>
                <a:latin typeface="Courier New"/>
                <a:ea typeface="Courier New"/>
                <a:cs typeface="Courier New"/>
                <a:sym typeface="Courier New"/>
              </a:rPr>
              <a:t>AMT_CREDIT_SUM_DEBT  499891.5</a:t>
            </a:r>
            <a:endParaRPr sz="1050">
              <a:solidFill>
                <a:srgbClr val="1F1F1F"/>
              </a:solidFill>
              <a:highlight>
                <a:srgbClr val="FFFFFF"/>
              </a:highlight>
              <a:latin typeface="Courier New"/>
              <a:ea typeface="Courier New"/>
              <a:cs typeface="Courier New"/>
              <a:sym typeface="Courier New"/>
            </a:endParaRPr>
          </a:p>
        </p:txBody>
      </p:sp>
      <p:sp>
        <p:nvSpPr>
          <p:cNvPr id="369" name="Google Shape;369;p45"/>
          <p:cNvSpPr txBox="1"/>
          <p:nvPr/>
        </p:nvSpPr>
        <p:spPr>
          <a:xfrm>
            <a:off x="971550" y="3032850"/>
            <a:ext cx="7200900" cy="144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Comfortaa"/>
                <a:ea typeface="Comfortaa"/>
                <a:cs typeface="Comfortaa"/>
                <a:sym typeface="Comfortaa"/>
              </a:rPr>
              <a:t>These are some features that are considered when checking for fraud. These features are reasons why the fourth row was predicted to be non fraudulent. The number of day employed indicate the client has been employed for years. The DAYS_BIRTH indicate that the person is in their 60s. AMT_CREDIT_SUM and AMT_CREDIT_SUM_DEBT indicate a good financial background with high credit sum with low debt. These are some major factors that are considered when checking for fraud and all these point to a strong indication of non fraudulent activity. </a:t>
            </a:r>
            <a:endParaRPr sz="1300">
              <a:solidFill>
                <a:schemeClr val="dk2"/>
              </a:solidFill>
              <a:latin typeface="Calibri"/>
              <a:ea typeface="Calibri"/>
              <a:cs typeface="Calibri"/>
              <a:sym typeface="Calibri"/>
            </a:endParaRPr>
          </a:p>
        </p:txBody>
      </p:sp>
      <p:sp>
        <p:nvSpPr>
          <p:cNvPr id="370" name="Google Shape;370;p45"/>
          <p:cNvSpPr txBox="1"/>
          <p:nvPr/>
        </p:nvSpPr>
        <p:spPr>
          <a:xfrm>
            <a:off x="1085850" y="1036450"/>
            <a:ext cx="71133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Comfortaa"/>
                <a:ea typeface="Comfortaa"/>
                <a:cs typeface="Comfortaa"/>
                <a:sym typeface="Comfortaa"/>
              </a:rPr>
              <a:t>It’s observed that one record was initially marked as a fraudulent, however let’s look few features closely:	  </a:t>
            </a:r>
            <a:endParaRPr sz="1300">
              <a:solidFill>
                <a:schemeClr val="dk2"/>
              </a:solidFill>
              <a:latin typeface="Calibri"/>
              <a:ea typeface="Calibri"/>
              <a:cs typeface="Calibri"/>
              <a:sym typeface="Calibri"/>
            </a:endParaRPr>
          </a:p>
        </p:txBody>
      </p:sp>
      <p:sp>
        <p:nvSpPr>
          <p:cNvPr id="2" name="Rectangle 1">
            <a:extLst>
              <a:ext uri="{FF2B5EF4-FFF2-40B4-BE49-F238E27FC236}">
                <a16:creationId xmlns:a16="http://schemas.microsoft.com/office/drawing/2014/main" id="{5470B7BF-6D05-2952-33E7-0117196371AE}"/>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pic>
        <p:nvPicPr>
          <p:cNvPr id="375" name="Google Shape;375;p46"/>
          <p:cNvPicPr preferRelativeResize="0"/>
          <p:nvPr/>
        </p:nvPicPr>
        <p:blipFill rotWithShape="1">
          <a:blip r:embed="rId3">
            <a:alphaModFix/>
          </a:blip>
          <a:srcRect/>
          <a:stretch/>
        </p:blipFill>
        <p:spPr>
          <a:xfrm>
            <a:off x="0" y="0"/>
            <a:ext cx="9143990" cy="5143500"/>
          </a:xfrm>
          <a:prstGeom prst="rect">
            <a:avLst/>
          </a:prstGeom>
          <a:noFill/>
          <a:ln>
            <a:noFill/>
          </a:ln>
        </p:spPr>
      </p:pic>
      <p:pic>
        <p:nvPicPr>
          <p:cNvPr id="376" name="Google Shape;376;p46"/>
          <p:cNvPicPr preferRelativeResize="0"/>
          <p:nvPr/>
        </p:nvPicPr>
        <p:blipFill rotWithShape="1">
          <a:blip r:embed="rId4">
            <a:alphaModFix/>
          </a:blip>
          <a:srcRect/>
          <a:stretch/>
        </p:blipFill>
        <p:spPr>
          <a:xfrm>
            <a:off x="460923" y="349117"/>
            <a:ext cx="1025577" cy="159750"/>
          </a:xfrm>
          <a:prstGeom prst="rect">
            <a:avLst/>
          </a:prstGeom>
          <a:noFill/>
          <a:ln>
            <a:noFill/>
          </a:ln>
        </p:spPr>
      </p:pic>
      <p:sp>
        <p:nvSpPr>
          <p:cNvPr id="377" name="Google Shape;377;p46"/>
          <p:cNvSpPr txBox="1"/>
          <p:nvPr/>
        </p:nvSpPr>
        <p:spPr>
          <a:xfrm>
            <a:off x="344425" y="2384100"/>
            <a:ext cx="83442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a:solidFill>
                  <a:schemeClr val="lt1"/>
                </a:solidFill>
                <a:latin typeface="Manrope SemiBold"/>
                <a:ea typeface="Manrope SemiBold"/>
                <a:cs typeface="Manrope SemiBold"/>
                <a:sym typeface="Manrope SemiBold"/>
              </a:rPr>
              <a:t>Thank You !!</a:t>
            </a:r>
            <a:endParaRPr sz="3000">
              <a:solidFill>
                <a:schemeClr val="lt1"/>
              </a:solidFill>
              <a:latin typeface="Manrope SemiBold"/>
              <a:ea typeface="Manrope SemiBold"/>
              <a:cs typeface="Manrope SemiBold"/>
              <a:sym typeface="Manrope SemiBold"/>
            </a:endParaRPr>
          </a:p>
        </p:txBody>
      </p:sp>
      <p:sp>
        <p:nvSpPr>
          <p:cNvPr id="378" name="Google Shape;378;p46"/>
          <p:cNvSpPr txBox="1"/>
          <p:nvPr/>
        </p:nvSpPr>
        <p:spPr>
          <a:xfrm>
            <a:off x="7376150" y="4686325"/>
            <a:ext cx="1676400" cy="342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3000"/>
              <a:buFont typeface="Arial"/>
              <a:buNone/>
            </a:pPr>
            <a:r>
              <a:rPr lang="en" sz="1200">
                <a:solidFill>
                  <a:schemeClr val="lt1"/>
                </a:solidFill>
                <a:latin typeface="Manrope SemiBold"/>
                <a:ea typeface="Manrope SemiBold"/>
                <a:cs typeface="Manrope SemiBold"/>
                <a:sym typeface="Manrope SemiBold"/>
              </a:rPr>
              <a:t>Chakrika Vemireddy </a:t>
            </a:r>
            <a:endParaRPr sz="1200">
              <a:solidFill>
                <a:schemeClr val="dk2"/>
              </a:solidFill>
            </a:endParaRPr>
          </a:p>
        </p:txBody>
      </p:sp>
      <p:sp>
        <p:nvSpPr>
          <p:cNvPr id="2" name="Rectangle 1">
            <a:extLst>
              <a:ext uri="{FF2B5EF4-FFF2-40B4-BE49-F238E27FC236}">
                <a16:creationId xmlns:a16="http://schemas.microsoft.com/office/drawing/2014/main" id="{3A12C07C-178D-6B77-55E5-2607586A1D3C}"/>
              </a:ext>
            </a:extLst>
          </p:cNvPr>
          <p:cNvSpPr/>
          <p:nvPr/>
        </p:nvSpPr>
        <p:spPr>
          <a:xfrm>
            <a:off x="279223" y="271200"/>
            <a:ext cx="1388975" cy="416379"/>
          </a:xfrm>
          <a:prstGeom prst="rect">
            <a:avLst/>
          </a:prstGeom>
          <a:solidFill>
            <a:srgbClr val="1F5CA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9"/>
          <p:cNvSpPr/>
          <p:nvPr/>
        </p:nvSpPr>
        <p:spPr>
          <a:xfrm>
            <a:off x="319539" y="1273517"/>
            <a:ext cx="1299012" cy="2597543"/>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9525" cap="flat" cmpd="sng">
            <a:solidFill>
              <a:srgbClr val="999999"/>
            </a:solidFill>
            <a:prstDash val="dot"/>
            <a:miter lim="13264"/>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29"/>
          <p:cNvSpPr/>
          <p:nvPr/>
        </p:nvSpPr>
        <p:spPr>
          <a:xfrm>
            <a:off x="1013301" y="1097775"/>
            <a:ext cx="3639300" cy="346800"/>
          </a:xfrm>
          <a:prstGeom prst="roundRect">
            <a:avLst>
              <a:gd name="adj" fmla="val 50000"/>
            </a:avLst>
          </a:prstGeom>
          <a:solidFill>
            <a:srgbClr val="365B9B"/>
          </a:solid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000"/>
              <a:buFont typeface="Arial"/>
              <a:buNone/>
            </a:pPr>
            <a:endParaRPr sz="1000" b="0" i="0" u="none" strike="noStrike" cap="none">
              <a:solidFill>
                <a:srgbClr val="FFFFFF"/>
              </a:solidFill>
              <a:latin typeface="Manrope"/>
              <a:ea typeface="Manrope"/>
              <a:cs typeface="Manrope"/>
              <a:sym typeface="Manrope"/>
            </a:endParaRPr>
          </a:p>
          <a:p>
            <a:pPr marL="0" marR="0" lvl="0" indent="0" algn="r" rtl="0">
              <a:lnSpc>
                <a:spcPct val="115000"/>
              </a:lnSpc>
              <a:spcBef>
                <a:spcPts val="0"/>
              </a:spcBef>
              <a:spcAft>
                <a:spcPts val="0"/>
              </a:spcAft>
              <a:buClr>
                <a:srgbClr val="000000"/>
              </a:buClr>
              <a:buSzPts val="1000"/>
              <a:buFont typeface="Arial"/>
              <a:buNone/>
            </a:pPr>
            <a:r>
              <a:rPr lang="en" sz="1000">
                <a:solidFill>
                  <a:srgbClr val="FFFFFF"/>
                </a:solidFill>
                <a:latin typeface="Comfortaa"/>
                <a:ea typeface="Comfortaa"/>
                <a:cs typeface="Comfortaa"/>
                <a:sym typeface="Comfortaa"/>
              </a:rPr>
              <a:t>Identification of data source</a:t>
            </a:r>
            <a:endParaRPr sz="1000" i="0" u="none" strike="noStrike" cap="none">
              <a:solidFill>
                <a:srgbClr val="FFFFFF"/>
              </a:solidFill>
              <a:latin typeface="Comfortaa"/>
              <a:ea typeface="Comfortaa"/>
              <a:cs typeface="Comfortaa"/>
              <a:sym typeface="Comfortaa"/>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FFFFFF"/>
              </a:solidFill>
              <a:latin typeface="Manrope"/>
              <a:ea typeface="Manrope"/>
              <a:cs typeface="Manrope"/>
              <a:sym typeface="Manrope"/>
            </a:endParaRPr>
          </a:p>
        </p:txBody>
      </p:sp>
      <p:sp>
        <p:nvSpPr>
          <p:cNvPr id="200" name="Google Shape;200;p29"/>
          <p:cNvSpPr/>
          <p:nvPr/>
        </p:nvSpPr>
        <p:spPr>
          <a:xfrm>
            <a:off x="2094944" y="1702042"/>
            <a:ext cx="3639300" cy="3468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a:latin typeface="Comfortaa"/>
                <a:ea typeface="Comfortaa"/>
                <a:cs typeface="Comfortaa"/>
                <a:sym typeface="Comfortaa"/>
              </a:rPr>
              <a:t>Data cleaning &amp; pre-processing</a:t>
            </a:r>
            <a:endParaRPr sz="1000" i="0" u="none" strike="noStrike" cap="none">
              <a:solidFill>
                <a:srgbClr val="000000"/>
              </a:solidFill>
              <a:latin typeface="Comfortaa"/>
              <a:ea typeface="Comfortaa"/>
              <a:cs typeface="Comfortaa"/>
              <a:sym typeface="Comfortaa"/>
            </a:endParaRPr>
          </a:p>
        </p:txBody>
      </p:sp>
      <p:sp>
        <p:nvSpPr>
          <p:cNvPr id="201" name="Google Shape;201;p29"/>
          <p:cNvSpPr/>
          <p:nvPr/>
        </p:nvSpPr>
        <p:spPr>
          <a:xfrm>
            <a:off x="1932349" y="1641187"/>
            <a:ext cx="587828" cy="469605"/>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rgbClr val="365B9B"/>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endParaRPr sz="2500" b="0" i="0" u="none" strike="noStrike" cap="none">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202" name="Google Shape;202;p29"/>
          <p:cNvCxnSpPr/>
          <p:nvPr/>
        </p:nvCxnSpPr>
        <p:spPr>
          <a:xfrm rot="10800000">
            <a:off x="1447067" y="1872855"/>
            <a:ext cx="513900" cy="0"/>
          </a:xfrm>
          <a:prstGeom prst="straightConnector1">
            <a:avLst/>
          </a:prstGeom>
          <a:noFill/>
          <a:ln w="9525" cap="flat" cmpd="sng">
            <a:solidFill>
              <a:srgbClr val="365B9B"/>
            </a:solidFill>
            <a:prstDash val="solid"/>
            <a:round/>
            <a:headEnd type="none" w="sm" len="sm"/>
            <a:tailEnd type="none" w="sm" len="sm"/>
          </a:ln>
        </p:spPr>
      </p:cxnSp>
      <p:sp>
        <p:nvSpPr>
          <p:cNvPr id="203" name="Google Shape;203;p29"/>
          <p:cNvSpPr/>
          <p:nvPr/>
        </p:nvSpPr>
        <p:spPr>
          <a:xfrm>
            <a:off x="1384857" y="1824873"/>
            <a:ext cx="121800" cy="99600"/>
          </a:xfrm>
          <a:prstGeom prst="ellipse">
            <a:avLst/>
          </a:prstGeom>
          <a:solidFill>
            <a:srgbClr val="365B9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29"/>
          <p:cNvSpPr txBox="1"/>
          <p:nvPr/>
        </p:nvSpPr>
        <p:spPr>
          <a:xfrm>
            <a:off x="2032262" y="1681789"/>
            <a:ext cx="588000" cy="42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FFFFFF"/>
                </a:solidFill>
                <a:latin typeface="Comfortaa"/>
                <a:ea typeface="Comfortaa"/>
                <a:cs typeface="Comfortaa"/>
                <a:sym typeface="Comfortaa"/>
              </a:rPr>
              <a:t>02</a:t>
            </a:r>
            <a:endParaRPr sz="1200">
              <a:solidFill>
                <a:srgbClr val="FFFFFF"/>
              </a:solidFill>
              <a:latin typeface="Comfortaa"/>
              <a:ea typeface="Comfortaa"/>
              <a:cs typeface="Comfortaa"/>
              <a:sym typeface="Comfortaa"/>
            </a:endParaRPr>
          </a:p>
        </p:txBody>
      </p:sp>
      <p:sp>
        <p:nvSpPr>
          <p:cNvPr id="205" name="Google Shape;205;p29"/>
          <p:cNvSpPr/>
          <p:nvPr/>
        </p:nvSpPr>
        <p:spPr>
          <a:xfrm>
            <a:off x="865549" y="1031587"/>
            <a:ext cx="587828" cy="469605"/>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rgbClr val="CCCCCC"/>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endParaRPr sz="2500" b="0" i="0" u="none" strike="noStrike" cap="none">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206" name="Google Shape;206;p29"/>
          <p:cNvCxnSpPr/>
          <p:nvPr/>
        </p:nvCxnSpPr>
        <p:spPr>
          <a:xfrm rot="10800000">
            <a:off x="380267" y="1263255"/>
            <a:ext cx="513900" cy="0"/>
          </a:xfrm>
          <a:prstGeom prst="straightConnector1">
            <a:avLst/>
          </a:prstGeom>
          <a:noFill/>
          <a:ln w="9525" cap="flat" cmpd="sng">
            <a:solidFill>
              <a:srgbClr val="D9D9D9"/>
            </a:solidFill>
            <a:prstDash val="solid"/>
            <a:round/>
            <a:headEnd type="none" w="sm" len="sm"/>
            <a:tailEnd type="none" w="sm" len="sm"/>
          </a:ln>
        </p:spPr>
      </p:cxnSp>
      <p:sp>
        <p:nvSpPr>
          <p:cNvPr id="207" name="Google Shape;207;p29"/>
          <p:cNvSpPr/>
          <p:nvPr/>
        </p:nvSpPr>
        <p:spPr>
          <a:xfrm>
            <a:off x="318057" y="1215273"/>
            <a:ext cx="121800" cy="99600"/>
          </a:xfrm>
          <a:prstGeom prst="ellipse">
            <a:avLst/>
          </a:prstGeom>
          <a:solidFill>
            <a:srgbClr val="D9D9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29"/>
          <p:cNvSpPr txBox="1"/>
          <p:nvPr/>
        </p:nvSpPr>
        <p:spPr>
          <a:xfrm>
            <a:off x="965462" y="1072189"/>
            <a:ext cx="588000" cy="42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C1C1C"/>
                </a:solidFill>
                <a:latin typeface="Comfortaa"/>
                <a:ea typeface="Comfortaa"/>
                <a:cs typeface="Comfortaa"/>
                <a:sym typeface="Comfortaa"/>
              </a:rPr>
              <a:t>01</a:t>
            </a:r>
            <a:endParaRPr sz="1200">
              <a:solidFill>
                <a:srgbClr val="1C1C1C"/>
              </a:solidFill>
              <a:latin typeface="Comfortaa"/>
              <a:ea typeface="Comfortaa"/>
              <a:cs typeface="Comfortaa"/>
              <a:sym typeface="Comfortaa"/>
            </a:endParaRPr>
          </a:p>
        </p:txBody>
      </p:sp>
      <p:sp>
        <p:nvSpPr>
          <p:cNvPr id="209" name="Google Shape;209;p29"/>
          <p:cNvSpPr/>
          <p:nvPr/>
        </p:nvSpPr>
        <p:spPr>
          <a:xfrm>
            <a:off x="2287877" y="2387845"/>
            <a:ext cx="3931800" cy="346800"/>
          </a:xfrm>
          <a:prstGeom prst="roundRect">
            <a:avLst>
              <a:gd name="adj" fmla="val 50000"/>
            </a:avLst>
          </a:prstGeom>
          <a:solidFill>
            <a:srgbClr val="365B9B"/>
          </a:solidFill>
          <a:ln>
            <a:noFill/>
          </a:ln>
        </p:spPr>
        <p:txBody>
          <a:bodyPr spcFirstLastPara="1" wrap="square" lIns="91425" tIns="91425" rIns="91425" bIns="91425" anchor="ctr" anchorCtr="0">
            <a:noAutofit/>
          </a:bodyPr>
          <a:lstStyle/>
          <a:p>
            <a:pPr marL="0" marR="0" lvl="0" indent="0" algn="r" rtl="0">
              <a:lnSpc>
                <a:spcPct val="115000"/>
              </a:lnSpc>
              <a:spcBef>
                <a:spcPts val="0"/>
              </a:spcBef>
              <a:spcAft>
                <a:spcPts val="0"/>
              </a:spcAft>
              <a:buClr>
                <a:srgbClr val="000000"/>
              </a:buClr>
              <a:buSzPts val="1000"/>
              <a:buFont typeface="Arial"/>
              <a:buNone/>
            </a:pPr>
            <a:r>
              <a:rPr lang="en" sz="1000">
                <a:solidFill>
                  <a:srgbClr val="FFFFFF"/>
                </a:solidFill>
                <a:latin typeface="Comfortaa"/>
                <a:ea typeface="Comfortaa"/>
                <a:cs typeface="Comfortaa"/>
                <a:sym typeface="Comfortaa"/>
              </a:rPr>
              <a:t>Model Training</a:t>
            </a:r>
            <a:endParaRPr sz="1000" i="0" u="none" strike="noStrike" cap="none">
              <a:solidFill>
                <a:srgbClr val="FFFFFF"/>
              </a:solidFill>
              <a:latin typeface="Comfortaa"/>
              <a:ea typeface="Comfortaa"/>
              <a:cs typeface="Comfortaa"/>
              <a:sym typeface="Comfortaa"/>
            </a:endParaRPr>
          </a:p>
        </p:txBody>
      </p:sp>
      <p:sp>
        <p:nvSpPr>
          <p:cNvPr id="210" name="Google Shape;210;p29"/>
          <p:cNvSpPr/>
          <p:nvPr/>
        </p:nvSpPr>
        <p:spPr>
          <a:xfrm>
            <a:off x="2100772" y="2326987"/>
            <a:ext cx="587828" cy="469605"/>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rgbClr val="D9D9D9"/>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endParaRPr sz="2500" b="0" i="0" u="none" strike="noStrike" cap="none">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211" name="Google Shape;211;p29"/>
          <p:cNvCxnSpPr/>
          <p:nvPr/>
        </p:nvCxnSpPr>
        <p:spPr>
          <a:xfrm rot="10800000">
            <a:off x="1615490" y="2558655"/>
            <a:ext cx="513900" cy="0"/>
          </a:xfrm>
          <a:prstGeom prst="straightConnector1">
            <a:avLst/>
          </a:prstGeom>
          <a:noFill/>
          <a:ln w="9525" cap="flat" cmpd="sng">
            <a:solidFill>
              <a:srgbClr val="D9D9D9"/>
            </a:solidFill>
            <a:prstDash val="solid"/>
            <a:round/>
            <a:headEnd type="none" w="sm" len="sm"/>
            <a:tailEnd type="none" w="sm" len="sm"/>
          </a:ln>
        </p:spPr>
      </p:cxnSp>
      <p:sp>
        <p:nvSpPr>
          <p:cNvPr id="212" name="Google Shape;212;p29"/>
          <p:cNvSpPr/>
          <p:nvPr/>
        </p:nvSpPr>
        <p:spPr>
          <a:xfrm>
            <a:off x="1553281" y="2510673"/>
            <a:ext cx="121800" cy="99600"/>
          </a:xfrm>
          <a:prstGeom prst="ellipse">
            <a:avLst/>
          </a:prstGeom>
          <a:solidFill>
            <a:srgbClr val="D9D9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29"/>
          <p:cNvSpPr txBox="1"/>
          <p:nvPr/>
        </p:nvSpPr>
        <p:spPr>
          <a:xfrm>
            <a:off x="2200685" y="2366165"/>
            <a:ext cx="588000" cy="42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C1C1C"/>
                </a:solidFill>
                <a:latin typeface="Comfortaa"/>
                <a:ea typeface="Comfortaa"/>
                <a:cs typeface="Comfortaa"/>
                <a:sym typeface="Comfortaa"/>
              </a:rPr>
              <a:t>03</a:t>
            </a:r>
            <a:endParaRPr sz="1200">
              <a:solidFill>
                <a:srgbClr val="1C1C1C"/>
              </a:solidFill>
              <a:latin typeface="Comfortaa"/>
              <a:ea typeface="Comfortaa"/>
              <a:cs typeface="Comfortaa"/>
              <a:sym typeface="Comfortaa"/>
            </a:endParaRPr>
          </a:p>
        </p:txBody>
      </p:sp>
      <p:sp>
        <p:nvSpPr>
          <p:cNvPr id="214" name="Google Shape;214;p29"/>
          <p:cNvSpPr/>
          <p:nvPr/>
        </p:nvSpPr>
        <p:spPr>
          <a:xfrm>
            <a:off x="2082920" y="3073629"/>
            <a:ext cx="3602700" cy="3468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r" rtl="0">
              <a:lnSpc>
                <a:spcPct val="115000"/>
              </a:lnSpc>
              <a:spcBef>
                <a:spcPts val="0"/>
              </a:spcBef>
              <a:spcAft>
                <a:spcPts val="0"/>
              </a:spcAft>
              <a:buClr>
                <a:srgbClr val="000000"/>
              </a:buClr>
              <a:buSzPts val="1100"/>
              <a:buFont typeface="Arial"/>
              <a:buNone/>
            </a:pPr>
            <a:r>
              <a:rPr lang="en" sz="1000">
                <a:latin typeface="Comfortaa"/>
                <a:ea typeface="Comfortaa"/>
                <a:cs typeface="Comfortaa"/>
                <a:sym typeface="Comfortaa"/>
              </a:rPr>
              <a:t>Output Analysis</a:t>
            </a:r>
            <a:endParaRPr sz="1000" i="0" u="none" strike="noStrike" cap="none">
              <a:solidFill>
                <a:srgbClr val="000000"/>
              </a:solidFill>
              <a:latin typeface="Comfortaa"/>
              <a:ea typeface="Comfortaa"/>
              <a:cs typeface="Comfortaa"/>
              <a:sym typeface="Comfortaa"/>
            </a:endParaRPr>
          </a:p>
        </p:txBody>
      </p:sp>
      <p:sp>
        <p:nvSpPr>
          <p:cNvPr id="215" name="Google Shape;215;p29"/>
          <p:cNvSpPr/>
          <p:nvPr/>
        </p:nvSpPr>
        <p:spPr>
          <a:xfrm>
            <a:off x="1932349" y="3012787"/>
            <a:ext cx="587828" cy="469605"/>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rgbClr val="365B9B"/>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endParaRPr sz="2500" b="0" i="0" u="none" strike="noStrike" cap="none">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216" name="Google Shape;216;p29"/>
          <p:cNvCxnSpPr/>
          <p:nvPr/>
        </p:nvCxnSpPr>
        <p:spPr>
          <a:xfrm rot="10800000">
            <a:off x="1447067" y="3244455"/>
            <a:ext cx="513900" cy="0"/>
          </a:xfrm>
          <a:prstGeom prst="straightConnector1">
            <a:avLst/>
          </a:prstGeom>
          <a:noFill/>
          <a:ln w="9525" cap="flat" cmpd="sng">
            <a:solidFill>
              <a:srgbClr val="365B9B"/>
            </a:solidFill>
            <a:prstDash val="solid"/>
            <a:round/>
            <a:headEnd type="none" w="sm" len="sm"/>
            <a:tailEnd type="none" w="sm" len="sm"/>
          </a:ln>
        </p:spPr>
      </p:cxnSp>
      <p:sp>
        <p:nvSpPr>
          <p:cNvPr id="217" name="Google Shape;217;p29"/>
          <p:cNvSpPr/>
          <p:nvPr/>
        </p:nvSpPr>
        <p:spPr>
          <a:xfrm>
            <a:off x="1384857" y="3196473"/>
            <a:ext cx="121800" cy="99600"/>
          </a:xfrm>
          <a:prstGeom prst="ellipse">
            <a:avLst/>
          </a:prstGeom>
          <a:solidFill>
            <a:srgbClr val="365B9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29"/>
          <p:cNvSpPr txBox="1"/>
          <p:nvPr/>
        </p:nvSpPr>
        <p:spPr>
          <a:xfrm>
            <a:off x="2032262" y="3058730"/>
            <a:ext cx="588000" cy="42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FFFFFF"/>
                </a:solidFill>
                <a:latin typeface="Comfortaa"/>
                <a:ea typeface="Comfortaa"/>
                <a:cs typeface="Comfortaa"/>
                <a:sym typeface="Comfortaa"/>
              </a:rPr>
              <a:t>04</a:t>
            </a:r>
            <a:endParaRPr sz="1200">
              <a:solidFill>
                <a:srgbClr val="FFFFFF"/>
              </a:solidFill>
              <a:latin typeface="Comfortaa"/>
              <a:ea typeface="Comfortaa"/>
              <a:cs typeface="Comfortaa"/>
              <a:sym typeface="Comfortaa"/>
            </a:endParaRPr>
          </a:p>
        </p:txBody>
      </p:sp>
      <p:sp>
        <p:nvSpPr>
          <p:cNvPr id="219" name="Google Shape;219;p29"/>
          <p:cNvSpPr/>
          <p:nvPr/>
        </p:nvSpPr>
        <p:spPr>
          <a:xfrm>
            <a:off x="933575" y="3699250"/>
            <a:ext cx="3602700" cy="346800"/>
          </a:xfrm>
          <a:prstGeom prst="roundRect">
            <a:avLst>
              <a:gd name="adj" fmla="val 50000"/>
            </a:avLst>
          </a:prstGeom>
          <a:solidFill>
            <a:srgbClr val="365B9B"/>
          </a:solid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a:solidFill>
                  <a:srgbClr val="FFFFFF"/>
                </a:solidFill>
                <a:latin typeface="Comfortaa"/>
                <a:ea typeface="Comfortaa"/>
                <a:cs typeface="Comfortaa"/>
                <a:sym typeface="Comfortaa"/>
              </a:rPr>
              <a:t>Prediction</a:t>
            </a:r>
            <a:endParaRPr sz="1000" i="0" u="none" strike="noStrike" cap="none">
              <a:solidFill>
                <a:srgbClr val="FFFFFF"/>
              </a:solidFill>
              <a:latin typeface="Comfortaa"/>
              <a:ea typeface="Comfortaa"/>
              <a:cs typeface="Comfortaa"/>
              <a:sym typeface="Comfortaa"/>
            </a:endParaRPr>
          </a:p>
        </p:txBody>
      </p:sp>
      <p:sp>
        <p:nvSpPr>
          <p:cNvPr id="220" name="Google Shape;220;p29"/>
          <p:cNvSpPr/>
          <p:nvPr/>
        </p:nvSpPr>
        <p:spPr>
          <a:xfrm>
            <a:off x="800031" y="3638411"/>
            <a:ext cx="587828" cy="469605"/>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rgbClr val="D9D9D9"/>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endParaRPr sz="2500" b="0" i="0" u="none" strike="noStrike" cap="none">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221" name="Google Shape;221;p29"/>
          <p:cNvCxnSpPr/>
          <p:nvPr/>
        </p:nvCxnSpPr>
        <p:spPr>
          <a:xfrm rot="10800000">
            <a:off x="314749" y="3870078"/>
            <a:ext cx="513900" cy="0"/>
          </a:xfrm>
          <a:prstGeom prst="straightConnector1">
            <a:avLst/>
          </a:prstGeom>
          <a:noFill/>
          <a:ln w="9525" cap="flat" cmpd="sng">
            <a:solidFill>
              <a:srgbClr val="D9D9D9"/>
            </a:solidFill>
            <a:prstDash val="solid"/>
            <a:round/>
            <a:headEnd type="none" w="sm" len="sm"/>
            <a:tailEnd type="none" w="sm" len="sm"/>
          </a:ln>
        </p:spPr>
      </p:cxnSp>
      <p:sp>
        <p:nvSpPr>
          <p:cNvPr id="222" name="Google Shape;222;p29"/>
          <p:cNvSpPr/>
          <p:nvPr/>
        </p:nvSpPr>
        <p:spPr>
          <a:xfrm>
            <a:off x="252540" y="3822097"/>
            <a:ext cx="121800" cy="99600"/>
          </a:xfrm>
          <a:prstGeom prst="ellipse">
            <a:avLst/>
          </a:prstGeom>
          <a:solidFill>
            <a:srgbClr val="D9D9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29"/>
          <p:cNvSpPr txBox="1"/>
          <p:nvPr/>
        </p:nvSpPr>
        <p:spPr>
          <a:xfrm>
            <a:off x="899944" y="3700377"/>
            <a:ext cx="588000" cy="42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C1C1C"/>
                </a:solidFill>
                <a:latin typeface="Comfortaa"/>
                <a:ea typeface="Comfortaa"/>
                <a:cs typeface="Comfortaa"/>
                <a:sym typeface="Comfortaa"/>
              </a:rPr>
              <a:t>05</a:t>
            </a:r>
            <a:endParaRPr sz="1200">
              <a:solidFill>
                <a:srgbClr val="1C1C1C"/>
              </a:solidFill>
              <a:latin typeface="Comfortaa"/>
              <a:ea typeface="Comfortaa"/>
              <a:cs typeface="Comfortaa"/>
              <a:sym typeface="Comfortaa"/>
            </a:endParaRPr>
          </a:p>
        </p:txBody>
      </p:sp>
      <p:sp>
        <p:nvSpPr>
          <p:cNvPr id="224" name="Google Shape;224;p29"/>
          <p:cNvSpPr txBox="1"/>
          <p:nvPr/>
        </p:nvSpPr>
        <p:spPr>
          <a:xfrm>
            <a:off x="82550" y="2262850"/>
            <a:ext cx="1371000" cy="614100"/>
          </a:xfrm>
          <a:prstGeom prst="rect">
            <a:avLst/>
          </a:prstGeom>
          <a:noFill/>
          <a:ln>
            <a:noFill/>
          </a:ln>
        </p:spPr>
        <p:txBody>
          <a:bodyPr spcFirstLastPara="1" wrap="square" lIns="68575" tIns="34275" rIns="68575" bIns="34275" anchor="t" anchorCtr="0">
            <a:noAutofit/>
          </a:bodyPr>
          <a:lstStyle/>
          <a:p>
            <a:pPr marL="0" marR="0" lvl="0" indent="0" algn="ctr" rtl="0">
              <a:lnSpc>
                <a:spcPct val="120000"/>
              </a:lnSpc>
              <a:spcBef>
                <a:spcPts val="0"/>
              </a:spcBef>
              <a:spcAft>
                <a:spcPts val="0"/>
              </a:spcAft>
              <a:buClr>
                <a:srgbClr val="000000"/>
              </a:buClr>
              <a:buSzPts val="2100"/>
              <a:buFont typeface="Arial"/>
              <a:buNone/>
            </a:pPr>
            <a:r>
              <a:rPr lang="en" sz="1700" b="1" i="0" u="none" strike="noStrike" cap="none">
                <a:solidFill>
                  <a:srgbClr val="364FA0"/>
                </a:solidFill>
                <a:latin typeface="Comfortaa"/>
                <a:ea typeface="Comfortaa"/>
                <a:cs typeface="Comfortaa"/>
                <a:sym typeface="Comfortaa"/>
              </a:rPr>
              <a:t>Table of</a:t>
            </a:r>
            <a:endParaRPr sz="1700" b="1" i="0" u="none" strike="noStrike" cap="none">
              <a:solidFill>
                <a:srgbClr val="364FA0"/>
              </a:solidFill>
              <a:latin typeface="Comfortaa"/>
              <a:ea typeface="Comfortaa"/>
              <a:cs typeface="Comfortaa"/>
              <a:sym typeface="Comfortaa"/>
            </a:endParaRPr>
          </a:p>
          <a:p>
            <a:pPr marL="0" marR="0" lvl="0" indent="0" algn="ctr" rtl="0">
              <a:lnSpc>
                <a:spcPct val="120000"/>
              </a:lnSpc>
              <a:spcBef>
                <a:spcPts val="0"/>
              </a:spcBef>
              <a:spcAft>
                <a:spcPts val="0"/>
              </a:spcAft>
              <a:buClr>
                <a:srgbClr val="000000"/>
              </a:buClr>
              <a:buSzPts val="2100"/>
              <a:buFont typeface="Arial"/>
              <a:buNone/>
            </a:pPr>
            <a:r>
              <a:rPr lang="en" sz="1700" b="1" i="0" u="none" strike="noStrike" cap="none">
                <a:solidFill>
                  <a:srgbClr val="364FA0"/>
                </a:solidFill>
                <a:latin typeface="Comfortaa"/>
                <a:ea typeface="Comfortaa"/>
                <a:cs typeface="Comfortaa"/>
                <a:sym typeface="Comfortaa"/>
              </a:rPr>
              <a:t>Contents</a:t>
            </a:r>
            <a:endParaRPr sz="1700" b="1" i="0" u="none" strike="noStrike" cap="none">
              <a:solidFill>
                <a:srgbClr val="364FA0"/>
              </a:solidFill>
              <a:latin typeface="Comfortaa"/>
              <a:ea typeface="Comfortaa"/>
              <a:cs typeface="Comfortaa"/>
              <a:sym typeface="Comfortaa"/>
            </a:endParaRPr>
          </a:p>
        </p:txBody>
      </p:sp>
      <p:pic>
        <p:nvPicPr>
          <p:cNvPr id="225" name="Google Shape;225;p29"/>
          <p:cNvPicPr preferRelativeResize="0"/>
          <p:nvPr/>
        </p:nvPicPr>
        <p:blipFill rotWithShape="1">
          <a:blip r:embed="rId3">
            <a:alphaModFix/>
          </a:blip>
          <a:srcRect l="63271" r="3290"/>
          <a:stretch/>
        </p:blipFill>
        <p:spPr>
          <a:xfrm>
            <a:off x="6456050" y="988525"/>
            <a:ext cx="2648175" cy="4154974"/>
          </a:xfrm>
          <a:prstGeom prst="rect">
            <a:avLst/>
          </a:prstGeom>
          <a:noFill/>
          <a:ln>
            <a:noFill/>
          </a:ln>
        </p:spPr>
      </p:pic>
      <p:sp>
        <p:nvSpPr>
          <p:cNvPr id="3" name="Rectangle 2">
            <a:extLst>
              <a:ext uri="{FF2B5EF4-FFF2-40B4-BE49-F238E27FC236}">
                <a16:creationId xmlns:a16="http://schemas.microsoft.com/office/drawing/2014/main" id="{2DF52B61-2A61-627D-1772-5D1695BA5518}"/>
              </a:ext>
            </a:extLst>
          </p:cNvPr>
          <p:cNvSpPr/>
          <p:nvPr/>
        </p:nvSpPr>
        <p:spPr>
          <a:xfrm>
            <a:off x="7715250" y="97971"/>
            <a:ext cx="1388975" cy="416379"/>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p:nvPr/>
        </p:nvSpPr>
        <p:spPr>
          <a:xfrm>
            <a:off x="-8299" y="0"/>
            <a:ext cx="2433900" cy="5143500"/>
          </a:xfrm>
          <a:prstGeom prst="rect">
            <a:avLst/>
          </a:prstGeom>
          <a:solidFill>
            <a:srgbClr val="364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txBox="1">
            <a:spLocks noGrp="1"/>
          </p:cNvSpPr>
          <p:nvPr>
            <p:ph type="body" idx="4294967295"/>
          </p:nvPr>
        </p:nvSpPr>
        <p:spPr>
          <a:xfrm>
            <a:off x="2887975" y="469940"/>
            <a:ext cx="5938500" cy="42315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1200">
                <a:latin typeface="Comfortaa"/>
                <a:ea typeface="Comfortaa"/>
                <a:cs typeface="Comfortaa"/>
                <a:sym typeface="Comfortaa"/>
              </a:rPr>
              <a:t>To improve fraud detection in the loan lending industry, we utilized a multi-collectional dataset:</a:t>
            </a:r>
            <a:endParaRPr sz="1200">
              <a:latin typeface="Comfortaa"/>
              <a:ea typeface="Comfortaa"/>
              <a:cs typeface="Comfortaa"/>
              <a:sym typeface="Comfortaa"/>
            </a:endParaRPr>
          </a:p>
          <a:p>
            <a:pPr marL="457200" lvl="0" indent="-304800" algn="l" rtl="0">
              <a:spcBef>
                <a:spcPts val="1200"/>
              </a:spcBef>
              <a:spcAft>
                <a:spcPts val="0"/>
              </a:spcAft>
              <a:buClr>
                <a:schemeClr val="dk2"/>
              </a:buClr>
              <a:buSzPts val="1200"/>
              <a:buFont typeface="Arial"/>
              <a:buAutoNum type="romanUcPeriod"/>
            </a:pPr>
            <a:r>
              <a:rPr lang="en" sz="1200" b="1">
                <a:latin typeface="Comfortaa"/>
                <a:ea typeface="Comfortaa"/>
                <a:cs typeface="Comfortaa"/>
                <a:sym typeface="Comfortaa"/>
              </a:rPr>
              <a:t>Loan Application Data:</a:t>
            </a:r>
            <a:r>
              <a:rPr lang="en" sz="1200">
                <a:latin typeface="Comfortaa"/>
                <a:ea typeface="Comfortaa"/>
                <a:cs typeface="Comfortaa"/>
                <a:sym typeface="Comfortaa"/>
              </a:rPr>
              <a:t> Captured essential information. Key Features: Total Income Amount, Credit Amount, Amount of Days Employed</a:t>
            </a:r>
            <a:endParaRPr sz="1200">
              <a:latin typeface="Comfortaa"/>
              <a:ea typeface="Comfortaa"/>
              <a:cs typeface="Comfortaa"/>
              <a:sym typeface="Comfortaa"/>
            </a:endParaRPr>
          </a:p>
          <a:p>
            <a:pPr marL="457200" lvl="0" indent="-304800" algn="l" rtl="0">
              <a:spcBef>
                <a:spcPts val="1000"/>
              </a:spcBef>
              <a:spcAft>
                <a:spcPts val="0"/>
              </a:spcAft>
              <a:buClr>
                <a:schemeClr val="dk2"/>
              </a:buClr>
              <a:buSzPts val="1200"/>
              <a:buFont typeface="Arial"/>
              <a:buAutoNum type="romanUcPeriod"/>
            </a:pPr>
            <a:r>
              <a:rPr lang="en" sz="1200" b="1">
                <a:latin typeface="Comfortaa"/>
                <a:ea typeface="Comfortaa"/>
                <a:cs typeface="Comfortaa"/>
                <a:sym typeface="Comfortaa"/>
              </a:rPr>
              <a:t>Credit Bureau Data:</a:t>
            </a:r>
            <a:r>
              <a:rPr lang="en" sz="1200">
                <a:latin typeface="Comfortaa"/>
                <a:ea typeface="Comfortaa"/>
                <a:cs typeface="Comfortaa"/>
                <a:sym typeface="Comfortaa"/>
              </a:rPr>
              <a:t> Analyzed detailed credit history, including repayment performance, credit utilization, and credit inquiries, to assess creditworthiness.</a:t>
            </a:r>
            <a:endParaRPr sz="1200">
              <a:latin typeface="Comfortaa"/>
              <a:ea typeface="Comfortaa"/>
              <a:cs typeface="Comfortaa"/>
              <a:sym typeface="Comfortaa"/>
            </a:endParaRPr>
          </a:p>
          <a:p>
            <a:pPr marL="457200" lvl="0" indent="-304800" algn="l" rtl="0">
              <a:spcBef>
                <a:spcPts val="1000"/>
              </a:spcBef>
              <a:spcAft>
                <a:spcPts val="0"/>
              </a:spcAft>
              <a:buClr>
                <a:schemeClr val="dk2"/>
              </a:buClr>
              <a:buSzPts val="1200"/>
              <a:buFont typeface="Arial"/>
              <a:buAutoNum type="romanUcPeriod"/>
            </a:pPr>
            <a:r>
              <a:rPr lang="en" sz="1200" b="1">
                <a:latin typeface="Comfortaa"/>
                <a:ea typeface="Comfortaa"/>
                <a:cs typeface="Comfortaa"/>
                <a:sym typeface="Comfortaa"/>
              </a:rPr>
              <a:t>Credit Card Statements:</a:t>
            </a:r>
            <a:r>
              <a:rPr lang="en" sz="1200">
                <a:latin typeface="Comfortaa"/>
                <a:ea typeface="Comfortaa"/>
                <a:cs typeface="Comfortaa"/>
                <a:sym typeface="Comfortaa"/>
              </a:rPr>
              <a:t> Analysed monthly spending patterns, transaction types, and payment behavior to identify unusual patterns. Key Feature: Monthly Balance, Credit Card Limit, Amount of Money Drawn </a:t>
            </a:r>
            <a:endParaRPr sz="1200">
              <a:latin typeface="Comfortaa"/>
              <a:ea typeface="Comfortaa"/>
              <a:cs typeface="Comfortaa"/>
              <a:sym typeface="Comfortaa"/>
            </a:endParaRPr>
          </a:p>
          <a:p>
            <a:pPr marL="457200" lvl="0" indent="-304800" algn="l" rtl="0">
              <a:spcBef>
                <a:spcPts val="1000"/>
              </a:spcBef>
              <a:spcAft>
                <a:spcPts val="0"/>
              </a:spcAft>
              <a:buClr>
                <a:schemeClr val="dk2"/>
              </a:buClr>
              <a:buSzPts val="1200"/>
              <a:buFont typeface="Arial"/>
              <a:buAutoNum type="romanUcPeriod"/>
            </a:pPr>
            <a:r>
              <a:rPr lang="en" sz="1200" b="1">
                <a:latin typeface="Comfortaa"/>
                <a:ea typeface="Comfortaa"/>
                <a:cs typeface="Comfortaa"/>
                <a:sym typeface="Comfortaa"/>
              </a:rPr>
              <a:t>Previous Loan Applications:</a:t>
            </a:r>
            <a:r>
              <a:rPr lang="en" sz="1200">
                <a:latin typeface="Comfortaa"/>
                <a:ea typeface="Comfortaa"/>
                <a:cs typeface="Comfortaa"/>
                <a:sym typeface="Comfortaa"/>
              </a:rPr>
              <a:t> Reviewed application outcomes, reasons for approval or rejection, and any associated risk factors. Key Feature: Down Payment Amount, Application Credit Amount</a:t>
            </a:r>
            <a:endParaRPr sz="1200">
              <a:latin typeface="Comfortaa"/>
              <a:ea typeface="Comfortaa"/>
              <a:cs typeface="Comfortaa"/>
              <a:sym typeface="Comfortaa"/>
            </a:endParaRPr>
          </a:p>
          <a:p>
            <a:pPr marL="457200" lvl="0" indent="-304800" algn="l" rtl="0">
              <a:spcBef>
                <a:spcPts val="1200"/>
              </a:spcBef>
              <a:spcAft>
                <a:spcPts val="1000"/>
              </a:spcAft>
              <a:buClr>
                <a:schemeClr val="dk2"/>
              </a:buClr>
              <a:buSzPts val="1200"/>
              <a:buFont typeface="Arial"/>
              <a:buAutoNum type="romanUcPeriod"/>
            </a:pPr>
            <a:r>
              <a:rPr lang="en" sz="1200" b="1">
                <a:latin typeface="Comfortaa"/>
                <a:ea typeface="Comfortaa"/>
                <a:cs typeface="Comfortaa"/>
                <a:sym typeface="Comfortaa"/>
              </a:rPr>
              <a:t>Transaction Data:</a:t>
            </a:r>
            <a:r>
              <a:rPr lang="en" sz="1200">
                <a:latin typeface="Comfortaa"/>
                <a:ea typeface="Comfortaa"/>
                <a:cs typeface="Comfortaa"/>
                <a:sym typeface="Comfortaa"/>
              </a:rPr>
              <a:t> Analyzed transaction history, including merchant categories, transaction amounts, and frequency, to understand spending habits. Key Feature: Installment Amount, Payment Amount</a:t>
            </a:r>
            <a:endParaRPr sz="1100">
              <a:latin typeface="Comfortaa"/>
              <a:ea typeface="Comfortaa"/>
              <a:cs typeface="Comfortaa"/>
              <a:sym typeface="Comfortaa"/>
            </a:endParaRPr>
          </a:p>
        </p:txBody>
      </p:sp>
      <p:sp>
        <p:nvSpPr>
          <p:cNvPr id="232" name="Google Shape;232;p30"/>
          <p:cNvSpPr txBox="1"/>
          <p:nvPr/>
        </p:nvSpPr>
        <p:spPr>
          <a:xfrm>
            <a:off x="-8300" y="247650"/>
            <a:ext cx="2433900" cy="4340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Comfortaa Medium"/>
              <a:buAutoNum type="arabicPeriod"/>
            </a:pPr>
            <a:r>
              <a:rPr lang="en" sz="1600">
                <a:solidFill>
                  <a:schemeClr val="lt1"/>
                </a:solidFill>
                <a:latin typeface="Comfortaa Medium"/>
                <a:ea typeface="Comfortaa Medium"/>
                <a:cs typeface="Comfortaa Medium"/>
                <a:sym typeface="Comfortaa Medium"/>
              </a:rPr>
              <a:t>Identification of </a:t>
            </a:r>
            <a:br>
              <a:rPr lang="en" sz="1600">
                <a:solidFill>
                  <a:schemeClr val="lt1"/>
                </a:solidFill>
                <a:latin typeface="Comfortaa Medium"/>
                <a:ea typeface="Comfortaa Medium"/>
                <a:cs typeface="Comfortaa Medium"/>
                <a:sym typeface="Comfortaa Medium"/>
              </a:rPr>
            </a:br>
            <a:r>
              <a:rPr lang="en" sz="1600">
                <a:solidFill>
                  <a:schemeClr val="lt1"/>
                </a:solidFill>
                <a:latin typeface="Comfortaa Medium"/>
                <a:ea typeface="Comfortaa Medium"/>
                <a:cs typeface="Comfortaa Medium"/>
                <a:sym typeface="Comfortaa Medium"/>
              </a:rPr>
              <a:t>data source</a:t>
            </a:r>
            <a:br>
              <a:rPr lang="en">
                <a:solidFill>
                  <a:schemeClr val="lt1"/>
                </a:solidFill>
                <a:latin typeface="Comfortaa Medium"/>
                <a:ea typeface="Comfortaa Medium"/>
                <a:cs typeface="Comfortaa Medium"/>
                <a:sym typeface="Comfortaa Medium"/>
              </a:rPr>
            </a:br>
            <a:br>
              <a:rPr lang="en">
                <a:solidFill>
                  <a:schemeClr val="lt1"/>
                </a:solidFill>
                <a:latin typeface="Comfortaa Medium"/>
                <a:ea typeface="Comfortaa Medium"/>
                <a:cs typeface="Comfortaa Medium"/>
                <a:sym typeface="Comfortaa Medium"/>
              </a:rPr>
            </a:br>
            <a:br>
              <a:rPr lang="en">
                <a:solidFill>
                  <a:schemeClr val="lt1"/>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Data cleaning &amp; pre-processing</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a:ea typeface="Comfortaa"/>
              <a:cs typeface="Comfortaa"/>
              <a:sym typeface="Comfortaa"/>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Model Training</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Output Analysis</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Prediction</a:t>
            </a:r>
            <a:endParaRPr>
              <a:solidFill>
                <a:srgbClr val="B7B7B7"/>
              </a:solidFill>
              <a:latin typeface="Comfortaa Medium"/>
              <a:ea typeface="Comfortaa Medium"/>
              <a:cs typeface="Comfortaa Medium"/>
              <a:sym typeface="Comfortaa Medium"/>
            </a:endParaRPr>
          </a:p>
        </p:txBody>
      </p:sp>
      <p:sp>
        <p:nvSpPr>
          <p:cNvPr id="2" name="Rectangle 1">
            <a:extLst>
              <a:ext uri="{FF2B5EF4-FFF2-40B4-BE49-F238E27FC236}">
                <a16:creationId xmlns:a16="http://schemas.microsoft.com/office/drawing/2014/main" id="{3E22CFBF-3811-4D75-D00A-C6D58E56AC3C}"/>
              </a:ext>
            </a:extLst>
          </p:cNvPr>
          <p:cNvSpPr/>
          <p:nvPr/>
        </p:nvSpPr>
        <p:spPr>
          <a:xfrm>
            <a:off x="7674429" y="39460"/>
            <a:ext cx="1388975" cy="41637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p31"/>
          <p:cNvPicPr preferRelativeResize="0"/>
          <p:nvPr/>
        </p:nvPicPr>
        <p:blipFill>
          <a:blip r:embed="rId3">
            <a:alphaModFix/>
          </a:blip>
          <a:stretch>
            <a:fillRect/>
          </a:stretch>
        </p:blipFill>
        <p:spPr>
          <a:xfrm>
            <a:off x="775725" y="1122025"/>
            <a:ext cx="7505700" cy="1417625"/>
          </a:xfrm>
          <a:prstGeom prst="rect">
            <a:avLst/>
          </a:prstGeom>
          <a:noFill/>
          <a:ln w="9525" cap="flat" cmpd="sng">
            <a:solidFill>
              <a:srgbClr val="EFEFEF"/>
            </a:solidFill>
            <a:prstDash val="solid"/>
            <a:round/>
            <a:headEnd type="none" w="sm" len="sm"/>
            <a:tailEnd type="none" w="sm" len="sm"/>
          </a:ln>
        </p:spPr>
      </p:pic>
      <p:pic>
        <p:nvPicPr>
          <p:cNvPr id="238" name="Google Shape;238;p31"/>
          <p:cNvPicPr preferRelativeResize="0"/>
          <p:nvPr/>
        </p:nvPicPr>
        <p:blipFill>
          <a:blip r:embed="rId4">
            <a:alphaModFix/>
          </a:blip>
          <a:stretch>
            <a:fillRect/>
          </a:stretch>
        </p:blipFill>
        <p:spPr>
          <a:xfrm>
            <a:off x="775725" y="3211750"/>
            <a:ext cx="7505700" cy="1458608"/>
          </a:xfrm>
          <a:prstGeom prst="rect">
            <a:avLst/>
          </a:prstGeom>
          <a:noFill/>
          <a:ln w="9525" cap="flat" cmpd="sng">
            <a:solidFill>
              <a:srgbClr val="EFEFEF"/>
            </a:solidFill>
            <a:prstDash val="solid"/>
            <a:round/>
            <a:headEnd type="none" w="sm" len="sm"/>
            <a:tailEnd type="none" w="sm" len="sm"/>
          </a:ln>
        </p:spPr>
      </p:pic>
      <p:sp>
        <p:nvSpPr>
          <p:cNvPr id="239" name="Google Shape;239;p31"/>
          <p:cNvSpPr txBox="1"/>
          <p:nvPr/>
        </p:nvSpPr>
        <p:spPr>
          <a:xfrm>
            <a:off x="222250" y="700675"/>
            <a:ext cx="3949800" cy="2961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Font typeface="Comfortaa"/>
              <a:buChar char="➢"/>
            </a:pPr>
            <a:r>
              <a:rPr lang="en" sz="1300">
                <a:solidFill>
                  <a:schemeClr val="dk2"/>
                </a:solidFill>
                <a:latin typeface="Comfortaa"/>
                <a:ea typeface="Comfortaa"/>
                <a:cs typeface="Comfortaa"/>
                <a:sym typeface="Comfortaa"/>
              </a:rPr>
              <a:t>Train data-set</a:t>
            </a:r>
            <a:endParaRPr sz="1300">
              <a:solidFill>
                <a:schemeClr val="dk2"/>
              </a:solidFill>
              <a:latin typeface="Comfortaa"/>
              <a:ea typeface="Comfortaa"/>
              <a:cs typeface="Comfortaa"/>
              <a:sym typeface="Comfortaa"/>
            </a:endParaRPr>
          </a:p>
        </p:txBody>
      </p:sp>
      <p:sp>
        <p:nvSpPr>
          <p:cNvPr id="240" name="Google Shape;240;p31"/>
          <p:cNvSpPr txBox="1"/>
          <p:nvPr/>
        </p:nvSpPr>
        <p:spPr>
          <a:xfrm>
            <a:off x="107450" y="138150"/>
            <a:ext cx="3587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Loan application dataset</a:t>
            </a:r>
            <a:endParaRPr sz="1800">
              <a:solidFill>
                <a:srgbClr val="666666"/>
              </a:solidFill>
              <a:latin typeface="Comfortaa Medium"/>
              <a:ea typeface="Comfortaa Medium"/>
              <a:cs typeface="Comfortaa Medium"/>
              <a:sym typeface="Comfortaa Medium"/>
            </a:endParaRPr>
          </a:p>
        </p:txBody>
      </p:sp>
      <p:sp>
        <p:nvSpPr>
          <p:cNvPr id="241" name="Google Shape;241;p31"/>
          <p:cNvSpPr txBox="1"/>
          <p:nvPr/>
        </p:nvSpPr>
        <p:spPr>
          <a:xfrm>
            <a:off x="222250" y="2814050"/>
            <a:ext cx="3949800" cy="2961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Font typeface="Calibri"/>
              <a:buChar char="➢"/>
            </a:pPr>
            <a:r>
              <a:rPr lang="en" sz="1300">
                <a:solidFill>
                  <a:schemeClr val="dk2"/>
                </a:solidFill>
                <a:latin typeface="Comfortaa"/>
                <a:ea typeface="Comfortaa"/>
                <a:cs typeface="Comfortaa"/>
                <a:sym typeface="Comfortaa"/>
              </a:rPr>
              <a:t>Test data-set</a:t>
            </a:r>
            <a:endParaRPr sz="1300">
              <a:solidFill>
                <a:schemeClr val="dk2"/>
              </a:solidFill>
              <a:latin typeface="Comfortaa"/>
              <a:ea typeface="Comfortaa"/>
              <a:cs typeface="Comfortaa"/>
              <a:sym typeface="Comfortaa"/>
            </a:endParaRPr>
          </a:p>
        </p:txBody>
      </p:sp>
      <p:sp>
        <p:nvSpPr>
          <p:cNvPr id="2" name="Rectangle 1">
            <a:extLst>
              <a:ext uri="{FF2B5EF4-FFF2-40B4-BE49-F238E27FC236}">
                <a16:creationId xmlns:a16="http://schemas.microsoft.com/office/drawing/2014/main" id="{74E08966-7F86-DB4E-7276-BCFBA096EBB3}"/>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pic>
        <p:nvPicPr>
          <p:cNvPr id="246" name="Google Shape;246;p32"/>
          <p:cNvPicPr preferRelativeResize="0"/>
          <p:nvPr/>
        </p:nvPicPr>
        <p:blipFill>
          <a:blip r:embed="rId3">
            <a:alphaModFix/>
          </a:blip>
          <a:stretch>
            <a:fillRect/>
          </a:stretch>
        </p:blipFill>
        <p:spPr>
          <a:xfrm>
            <a:off x="803600" y="1086912"/>
            <a:ext cx="6312945" cy="1393300"/>
          </a:xfrm>
          <a:prstGeom prst="rect">
            <a:avLst/>
          </a:prstGeom>
          <a:noFill/>
          <a:ln w="9525" cap="flat" cmpd="sng">
            <a:solidFill>
              <a:srgbClr val="EFEFEF"/>
            </a:solidFill>
            <a:prstDash val="solid"/>
            <a:round/>
            <a:headEnd type="none" w="sm" len="sm"/>
            <a:tailEnd type="none" w="sm" len="sm"/>
          </a:ln>
        </p:spPr>
      </p:pic>
      <p:pic>
        <p:nvPicPr>
          <p:cNvPr id="247" name="Google Shape;247;p32"/>
          <p:cNvPicPr preferRelativeResize="0"/>
          <p:nvPr/>
        </p:nvPicPr>
        <p:blipFill>
          <a:blip r:embed="rId4">
            <a:alphaModFix/>
          </a:blip>
          <a:stretch>
            <a:fillRect/>
          </a:stretch>
        </p:blipFill>
        <p:spPr>
          <a:xfrm>
            <a:off x="790904" y="3262975"/>
            <a:ext cx="2738735" cy="1764649"/>
          </a:xfrm>
          <a:prstGeom prst="rect">
            <a:avLst/>
          </a:prstGeom>
          <a:noFill/>
          <a:ln w="9525" cap="flat" cmpd="sng">
            <a:solidFill>
              <a:srgbClr val="EFEFEF"/>
            </a:solidFill>
            <a:prstDash val="solid"/>
            <a:round/>
            <a:headEnd type="none" w="sm" len="sm"/>
            <a:tailEnd type="none" w="sm" len="sm"/>
          </a:ln>
        </p:spPr>
      </p:pic>
      <p:sp>
        <p:nvSpPr>
          <p:cNvPr id="248" name="Google Shape;248;p32"/>
          <p:cNvSpPr txBox="1"/>
          <p:nvPr/>
        </p:nvSpPr>
        <p:spPr>
          <a:xfrm>
            <a:off x="107450" y="138150"/>
            <a:ext cx="3587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Credit Bureau dataset</a:t>
            </a:r>
            <a:endParaRPr sz="1800">
              <a:solidFill>
                <a:srgbClr val="666666"/>
              </a:solidFill>
              <a:latin typeface="Comfortaa Medium"/>
              <a:ea typeface="Comfortaa Medium"/>
              <a:cs typeface="Comfortaa Medium"/>
              <a:sym typeface="Comfortaa Medium"/>
            </a:endParaRPr>
          </a:p>
        </p:txBody>
      </p:sp>
      <p:sp>
        <p:nvSpPr>
          <p:cNvPr id="249" name="Google Shape;249;p32"/>
          <p:cNvSpPr txBox="1"/>
          <p:nvPr/>
        </p:nvSpPr>
        <p:spPr>
          <a:xfrm>
            <a:off x="222250" y="700675"/>
            <a:ext cx="3949800" cy="2961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Font typeface="Comfortaa"/>
              <a:buChar char="➢"/>
            </a:pPr>
            <a:r>
              <a:rPr lang="en" sz="1300">
                <a:solidFill>
                  <a:schemeClr val="dk2"/>
                </a:solidFill>
                <a:latin typeface="Comfortaa"/>
                <a:ea typeface="Comfortaa"/>
                <a:cs typeface="Comfortaa"/>
                <a:sym typeface="Comfortaa"/>
              </a:rPr>
              <a:t>Bureau data</a:t>
            </a:r>
            <a:endParaRPr sz="1300">
              <a:solidFill>
                <a:schemeClr val="dk2"/>
              </a:solidFill>
              <a:latin typeface="Comfortaa"/>
              <a:ea typeface="Comfortaa"/>
              <a:cs typeface="Comfortaa"/>
              <a:sym typeface="Comfortaa"/>
            </a:endParaRPr>
          </a:p>
        </p:txBody>
      </p:sp>
      <p:sp>
        <p:nvSpPr>
          <p:cNvPr id="250" name="Google Shape;250;p32"/>
          <p:cNvSpPr txBox="1"/>
          <p:nvPr/>
        </p:nvSpPr>
        <p:spPr>
          <a:xfrm>
            <a:off x="222250" y="2875150"/>
            <a:ext cx="3949800" cy="2961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Font typeface="Comfortaa"/>
              <a:buChar char="➢"/>
            </a:pPr>
            <a:r>
              <a:rPr lang="en" sz="1300">
                <a:solidFill>
                  <a:schemeClr val="dk2"/>
                </a:solidFill>
                <a:latin typeface="Comfortaa"/>
                <a:ea typeface="Comfortaa"/>
                <a:cs typeface="Comfortaa"/>
                <a:sym typeface="Comfortaa"/>
              </a:rPr>
              <a:t>Bureau balance data</a:t>
            </a:r>
            <a:endParaRPr sz="1300">
              <a:solidFill>
                <a:schemeClr val="dk2"/>
              </a:solidFill>
              <a:latin typeface="Comfortaa"/>
              <a:ea typeface="Comfortaa"/>
              <a:cs typeface="Comfortaa"/>
              <a:sym typeface="Comfortaa"/>
            </a:endParaRPr>
          </a:p>
        </p:txBody>
      </p:sp>
      <p:sp>
        <p:nvSpPr>
          <p:cNvPr id="2" name="Rectangle 1">
            <a:extLst>
              <a:ext uri="{FF2B5EF4-FFF2-40B4-BE49-F238E27FC236}">
                <a16:creationId xmlns:a16="http://schemas.microsoft.com/office/drawing/2014/main" id="{5CBB89C0-A097-EFB9-EAF2-C55BB1D25860}"/>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pic>
        <p:nvPicPr>
          <p:cNvPr id="255" name="Google Shape;255;p33"/>
          <p:cNvPicPr preferRelativeResize="0"/>
          <p:nvPr/>
        </p:nvPicPr>
        <p:blipFill>
          <a:blip r:embed="rId3">
            <a:alphaModFix/>
          </a:blip>
          <a:stretch>
            <a:fillRect/>
          </a:stretch>
        </p:blipFill>
        <p:spPr>
          <a:xfrm>
            <a:off x="789463" y="1122587"/>
            <a:ext cx="6574500" cy="1277650"/>
          </a:xfrm>
          <a:prstGeom prst="rect">
            <a:avLst/>
          </a:prstGeom>
          <a:noFill/>
          <a:ln w="9525" cap="flat" cmpd="sng">
            <a:solidFill>
              <a:srgbClr val="EFEFEF"/>
            </a:solidFill>
            <a:prstDash val="solid"/>
            <a:round/>
            <a:headEnd type="none" w="sm" len="sm"/>
            <a:tailEnd type="none" w="sm" len="sm"/>
          </a:ln>
        </p:spPr>
      </p:pic>
      <p:pic>
        <p:nvPicPr>
          <p:cNvPr id="256" name="Google Shape;256;p33"/>
          <p:cNvPicPr preferRelativeResize="0"/>
          <p:nvPr/>
        </p:nvPicPr>
        <p:blipFill>
          <a:blip r:embed="rId4">
            <a:alphaModFix/>
          </a:blip>
          <a:stretch>
            <a:fillRect/>
          </a:stretch>
        </p:blipFill>
        <p:spPr>
          <a:xfrm>
            <a:off x="789463" y="3286925"/>
            <a:ext cx="5945226" cy="1346975"/>
          </a:xfrm>
          <a:prstGeom prst="rect">
            <a:avLst/>
          </a:prstGeom>
          <a:noFill/>
          <a:ln w="9525" cap="flat" cmpd="sng">
            <a:solidFill>
              <a:srgbClr val="EFEFEF"/>
            </a:solidFill>
            <a:prstDash val="solid"/>
            <a:round/>
            <a:headEnd type="none" w="sm" len="sm"/>
            <a:tailEnd type="none" w="sm" len="sm"/>
          </a:ln>
        </p:spPr>
      </p:pic>
      <p:sp>
        <p:nvSpPr>
          <p:cNvPr id="257" name="Google Shape;257;p33"/>
          <p:cNvSpPr txBox="1"/>
          <p:nvPr/>
        </p:nvSpPr>
        <p:spPr>
          <a:xfrm>
            <a:off x="107450" y="138150"/>
            <a:ext cx="3587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Credit Card &amp; POS dataset</a:t>
            </a:r>
            <a:endParaRPr sz="1800">
              <a:solidFill>
                <a:srgbClr val="666666"/>
              </a:solidFill>
              <a:latin typeface="Comfortaa Medium"/>
              <a:ea typeface="Comfortaa Medium"/>
              <a:cs typeface="Comfortaa Medium"/>
              <a:sym typeface="Comfortaa Medium"/>
            </a:endParaRPr>
          </a:p>
        </p:txBody>
      </p:sp>
      <p:sp>
        <p:nvSpPr>
          <p:cNvPr id="258" name="Google Shape;258;p33"/>
          <p:cNvSpPr txBox="1"/>
          <p:nvPr/>
        </p:nvSpPr>
        <p:spPr>
          <a:xfrm>
            <a:off x="222250" y="700675"/>
            <a:ext cx="3949800" cy="2961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Font typeface="Comfortaa"/>
              <a:buChar char="➢"/>
            </a:pPr>
            <a:r>
              <a:rPr lang="en" sz="1300">
                <a:solidFill>
                  <a:schemeClr val="dk2"/>
                </a:solidFill>
                <a:latin typeface="Comfortaa"/>
                <a:ea typeface="Comfortaa"/>
                <a:cs typeface="Comfortaa"/>
                <a:sym typeface="Comfortaa"/>
              </a:rPr>
              <a:t>Credit Card Statements</a:t>
            </a:r>
            <a:endParaRPr sz="1300">
              <a:solidFill>
                <a:schemeClr val="dk2"/>
              </a:solidFill>
              <a:latin typeface="Comfortaa"/>
              <a:ea typeface="Comfortaa"/>
              <a:cs typeface="Comfortaa"/>
              <a:sym typeface="Comfortaa"/>
            </a:endParaRPr>
          </a:p>
        </p:txBody>
      </p:sp>
      <p:sp>
        <p:nvSpPr>
          <p:cNvPr id="259" name="Google Shape;259;p33"/>
          <p:cNvSpPr txBox="1"/>
          <p:nvPr/>
        </p:nvSpPr>
        <p:spPr>
          <a:xfrm>
            <a:off x="222250" y="2897775"/>
            <a:ext cx="3949800" cy="2961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Font typeface="Comfortaa"/>
              <a:buChar char="➢"/>
            </a:pPr>
            <a:r>
              <a:rPr lang="en" sz="1300">
                <a:solidFill>
                  <a:schemeClr val="dk2"/>
                </a:solidFill>
                <a:latin typeface="Comfortaa"/>
                <a:ea typeface="Comfortaa"/>
                <a:cs typeface="Comfortaa"/>
                <a:sym typeface="Comfortaa"/>
              </a:rPr>
              <a:t>Point Of Sale Transactions</a:t>
            </a:r>
            <a:endParaRPr sz="1300">
              <a:solidFill>
                <a:schemeClr val="dk2"/>
              </a:solidFill>
              <a:latin typeface="Comfortaa"/>
              <a:ea typeface="Comfortaa"/>
              <a:cs typeface="Comfortaa"/>
              <a:sym typeface="Comfortaa"/>
            </a:endParaRPr>
          </a:p>
        </p:txBody>
      </p:sp>
      <p:sp>
        <p:nvSpPr>
          <p:cNvPr id="2" name="Rectangle 1">
            <a:extLst>
              <a:ext uri="{FF2B5EF4-FFF2-40B4-BE49-F238E27FC236}">
                <a16:creationId xmlns:a16="http://schemas.microsoft.com/office/drawing/2014/main" id="{0AD6D760-6F84-E270-C3B7-58B5534B0A48}"/>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264" name="Google Shape;264;p34"/>
          <p:cNvPicPr preferRelativeResize="0"/>
          <p:nvPr/>
        </p:nvPicPr>
        <p:blipFill>
          <a:blip r:embed="rId3">
            <a:alphaModFix/>
          </a:blip>
          <a:stretch>
            <a:fillRect/>
          </a:stretch>
        </p:blipFill>
        <p:spPr>
          <a:xfrm>
            <a:off x="781150" y="3180400"/>
            <a:ext cx="8089902" cy="1595875"/>
          </a:xfrm>
          <a:prstGeom prst="rect">
            <a:avLst/>
          </a:prstGeom>
          <a:noFill/>
          <a:ln w="9525" cap="flat" cmpd="sng">
            <a:solidFill>
              <a:srgbClr val="EFEFEF"/>
            </a:solidFill>
            <a:prstDash val="solid"/>
            <a:round/>
            <a:headEnd type="none" w="sm" len="sm"/>
            <a:tailEnd type="none" w="sm" len="sm"/>
          </a:ln>
        </p:spPr>
      </p:pic>
      <p:pic>
        <p:nvPicPr>
          <p:cNvPr id="265" name="Google Shape;265;p34"/>
          <p:cNvPicPr preferRelativeResize="0"/>
          <p:nvPr/>
        </p:nvPicPr>
        <p:blipFill>
          <a:blip r:embed="rId4">
            <a:alphaModFix/>
          </a:blip>
          <a:stretch>
            <a:fillRect/>
          </a:stretch>
        </p:blipFill>
        <p:spPr>
          <a:xfrm>
            <a:off x="781150" y="1097600"/>
            <a:ext cx="6745800" cy="1393300"/>
          </a:xfrm>
          <a:prstGeom prst="rect">
            <a:avLst/>
          </a:prstGeom>
          <a:noFill/>
          <a:ln w="9525" cap="flat" cmpd="sng">
            <a:solidFill>
              <a:srgbClr val="EFEFEF"/>
            </a:solidFill>
            <a:prstDash val="solid"/>
            <a:round/>
            <a:headEnd type="none" w="sm" len="sm"/>
            <a:tailEnd type="none" w="sm" len="sm"/>
          </a:ln>
        </p:spPr>
      </p:pic>
      <p:sp>
        <p:nvSpPr>
          <p:cNvPr id="266" name="Google Shape;266;p34"/>
          <p:cNvSpPr txBox="1"/>
          <p:nvPr/>
        </p:nvSpPr>
        <p:spPr>
          <a:xfrm>
            <a:off x="107450" y="138150"/>
            <a:ext cx="4597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Past transactional dataset</a:t>
            </a:r>
            <a:endParaRPr sz="1800">
              <a:solidFill>
                <a:srgbClr val="666666"/>
              </a:solidFill>
              <a:latin typeface="Comfortaa Medium"/>
              <a:ea typeface="Comfortaa Medium"/>
              <a:cs typeface="Comfortaa Medium"/>
              <a:sym typeface="Comfortaa Medium"/>
            </a:endParaRPr>
          </a:p>
        </p:txBody>
      </p:sp>
      <p:sp>
        <p:nvSpPr>
          <p:cNvPr id="267" name="Google Shape;267;p34"/>
          <p:cNvSpPr txBox="1"/>
          <p:nvPr/>
        </p:nvSpPr>
        <p:spPr>
          <a:xfrm>
            <a:off x="222250" y="700675"/>
            <a:ext cx="3949800" cy="2961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Font typeface="Comfortaa"/>
              <a:buChar char="➢"/>
            </a:pPr>
            <a:r>
              <a:rPr lang="en" sz="1300">
                <a:solidFill>
                  <a:schemeClr val="dk2"/>
                </a:solidFill>
                <a:latin typeface="Comfortaa"/>
                <a:ea typeface="Comfortaa"/>
                <a:cs typeface="Comfortaa"/>
                <a:sym typeface="Comfortaa"/>
              </a:rPr>
              <a:t>Past Installment payments</a:t>
            </a:r>
            <a:endParaRPr sz="1300">
              <a:solidFill>
                <a:schemeClr val="dk2"/>
              </a:solidFill>
              <a:latin typeface="Comfortaa"/>
              <a:ea typeface="Comfortaa"/>
              <a:cs typeface="Comfortaa"/>
              <a:sym typeface="Comfortaa"/>
            </a:endParaRPr>
          </a:p>
        </p:txBody>
      </p:sp>
      <p:sp>
        <p:nvSpPr>
          <p:cNvPr id="268" name="Google Shape;268;p34"/>
          <p:cNvSpPr txBox="1"/>
          <p:nvPr/>
        </p:nvSpPr>
        <p:spPr>
          <a:xfrm>
            <a:off x="222250" y="2783475"/>
            <a:ext cx="3949800" cy="2961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Font typeface="Comfortaa"/>
              <a:buChar char="➢"/>
            </a:pPr>
            <a:r>
              <a:rPr lang="en" sz="1300">
                <a:solidFill>
                  <a:schemeClr val="dk2"/>
                </a:solidFill>
                <a:latin typeface="Comfortaa"/>
                <a:ea typeface="Comfortaa"/>
                <a:cs typeface="Comfortaa"/>
                <a:sym typeface="Comfortaa"/>
              </a:rPr>
              <a:t>Previous Loan Applications</a:t>
            </a:r>
            <a:endParaRPr sz="1300">
              <a:solidFill>
                <a:schemeClr val="dk2"/>
              </a:solidFill>
              <a:latin typeface="Comfortaa"/>
              <a:ea typeface="Comfortaa"/>
              <a:cs typeface="Comfortaa"/>
              <a:sym typeface="Comfortaa"/>
            </a:endParaRPr>
          </a:p>
        </p:txBody>
      </p:sp>
      <p:sp>
        <p:nvSpPr>
          <p:cNvPr id="2" name="Rectangle 1">
            <a:extLst>
              <a:ext uri="{FF2B5EF4-FFF2-40B4-BE49-F238E27FC236}">
                <a16:creationId xmlns:a16="http://schemas.microsoft.com/office/drawing/2014/main" id="{1EE59B34-F6D3-C61E-A825-CF8851AA2947}"/>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5"/>
          <p:cNvSpPr/>
          <p:nvPr/>
        </p:nvSpPr>
        <p:spPr>
          <a:xfrm>
            <a:off x="-8299" y="0"/>
            <a:ext cx="2433900" cy="5143500"/>
          </a:xfrm>
          <a:prstGeom prst="rect">
            <a:avLst/>
          </a:prstGeom>
          <a:solidFill>
            <a:srgbClr val="364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5"/>
          <p:cNvSpPr txBox="1">
            <a:spLocks noGrp="1"/>
          </p:cNvSpPr>
          <p:nvPr>
            <p:ph type="body" idx="4294967295"/>
          </p:nvPr>
        </p:nvSpPr>
        <p:spPr>
          <a:xfrm>
            <a:off x="2895600" y="416600"/>
            <a:ext cx="5852100" cy="42315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dk2"/>
              </a:buClr>
              <a:buSzPts val="1100"/>
              <a:buFont typeface="Comfortaa"/>
              <a:buAutoNum type="romanUcPeriod"/>
            </a:pPr>
            <a:r>
              <a:rPr lang="en" sz="1100" b="1">
                <a:latin typeface="Comfortaa"/>
                <a:ea typeface="Comfortaa"/>
                <a:cs typeface="Comfortaa"/>
                <a:sym typeface="Comfortaa"/>
              </a:rPr>
              <a:t>Feature Selection - EDA</a:t>
            </a:r>
            <a:endParaRPr sz="1100" b="1">
              <a:latin typeface="Comfortaa"/>
              <a:ea typeface="Comfortaa"/>
              <a:cs typeface="Comfortaa"/>
              <a:sym typeface="Comfortaa"/>
            </a:endParaRPr>
          </a:p>
          <a:p>
            <a:pPr marL="914400" lvl="1" indent="-298450" algn="l" rtl="0">
              <a:spcBef>
                <a:spcPts val="1000"/>
              </a:spcBef>
              <a:spcAft>
                <a:spcPts val="0"/>
              </a:spcAft>
              <a:buClr>
                <a:schemeClr val="dk2"/>
              </a:buClr>
              <a:buSzPts val="1100"/>
              <a:buFont typeface="Comfortaa"/>
              <a:buAutoNum type="alphaUcPeriod"/>
            </a:pPr>
            <a:r>
              <a:rPr lang="en" sz="1100">
                <a:latin typeface="Comfortaa"/>
                <a:ea typeface="Comfortaa"/>
                <a:cs typeface="Comfortaa"/>
                <a:sym typeface="Comfortaa"/>
              </a:rPr>
              <a:t>Correlation Matrix: helped decided which features have high correlation and drop the least important one</a:t>
            </a:r>
            <a:endParaRPr sz="1100">
              <a:latin typeface="Comfortaa"/>
              <a:ea typeface="Comfortaa"/>
              <a:cs typeface="Comfortaa"/>
              <a:sym typeface="Comfortaa"/>
            </a:endParaRPr>
          </a:p>
          <a:p>
            <a:pPr marL="914400" lvl="1" indent="-298450" algn="l" rtl="0">
              <a:spcBef>
                <a:spcPts val="1000"/>
              </a:spcBef>
              <a:spcAft>
                <a:spcPts val="0"/>
              </a:spcAft>
              <a:buClr>
                <a:schemeClr val="dk2"/>
              </a:buClr>
              <a:buSzPts val="1100"/>
              <a:buFont typeface="Comfortaa"/>
              <a:buAutoNum type="alphaUcPeriod"/>
            </a:pPr>
            <a:r>
              <a:rPr lang="en" sz="1100">
                <a:latin typeface="Comfortaa"/>
                <a:ea typeface="Comfortaa"/>
                <a:cs typeface="Comfortaa"/>
                <a:sym typeface="Comfortaa"/>
              </a:rPr>
              <a:t>Feature Engineering: used a threshold of 0.15 (global standard) to see feature importance </a:t>
            </a:r>
            <a:endParaRPr sz="1100" b="1">
              <a:latin typeface="Comfortaa"/>
              <a:ea typeface="Comfortaa"/>
              <a:cs typeface="Comfortaa"/>
              <a:sym typeface="Comfortaa"/>
            </a:endParaRPr>
          </a:p>
          <a:p>
            <a:pPr marL="457200" lvl="0" indent="-298450" algn="l" rtl="0">
              <a:spcBef>
                <a:spcPts val="1000"/>
              </a:spcBef>
              <a:spcAft>
                <a:spcPts val="0"/>
              </a:spcAft>
              <a:buClr>
                <a:schemeClr val="dk2"/>
              </a:buClr>
              <a:buSzPts val="1100"/>
              <a:buFont typeface="Calibri"/>
              <a:buAutoNum type="romanUcPeriod"/>
            </a:pPr>
            <a:r>
              <a:rPr lang="en" sz="1100" b="1">
                <a:latin typeface="Comfortaa"/>
                <a:ea typeface="Comfortaa"/>
                <a:cs typeface="Comfortaa"/>
                <a:sym typeface="Comfortaa"/>
              </a:rPr>
              <a:t>Data Integration:</a:t>
            </a:r>
            <a:r>
              <a:rPr lang="en" sz="1100">
                <a:latin typeface="Comfortaa"/>
                <a:ea typeface="Comfortaa"/>
                <a:cs typeface="Comfortaa"/>
                <a:sym typeface="Comfortaa"/>
              </a:rPr>
              <a:t> Aggregate, if required, and merge data across sources to create a unified dataset. This may involve joining customer data with transaction data or bureau data and other data sets for a comprehensive view.</a:t>
            </a:r>
            <a:endParaRPr sz="1100">
              <a:latin typeface="Comfortaa"/>
              <a:ea typeface="Comfortaa"/>
              <a:cs typeface="Comfortaa"/>
              <a:sym typeface="Comfortaa"/>
            </a:endParaRPr>
          </a:p>
          <a:p>
            <a:pPr marL="457200" lvl="0" indent="-298450" algn="l" rtl="0">
              <a:spcBef>
                <a:spcPts val="1000"/>
              </a:spcBef>
              <a:spcAft>
                <a:spcPts val="0"/>
              </a:spcAft>
              <a:buClr>
                <a:schemeClr val="dk2"/>
              </a:buClr>
              <a:buSzPts val="1100"/>
              <a:buFont typeface="Comfortaa"/>
              <a:buAutoNum type="romanUcPeriod"/>
            </a:pPr>
            <a:r>
              <a:rPr lang="en" sz="1100" b="1">
                <a:latin typeface="Comfortaa"/>
                <a:ea typeface="Comfortaa"/>
                <a:cs typeface="Comfortaa"/>
                <a:sym typeface="Comfortaa"/>
              </a:rPr>
              <a:t>Encoding Categorical Variables</a:t>
            </a:r>
            <a:endParaRPr sz="1100" b="1">
              <a:latin typeface="Comfortaa"/>
              <a:ea typeface="Comfortaa"/>
              <a:cs typeface="Comfortaa"/>
              <a:sym typeface="Comfortaa"/>
            </a:endParaRPr>
          </a:p>
          <a:p>
            <a:pPr marL="914400" lvl="1" indent="-298450" algn="l" rtl="0">
              <a:spcBef>
                <a:spcPts val="1000"/>
              </a:spcBef>
              <a:spcAft>
                <a:spcPts val="0"/>
              </a:spcAft>
              <a:buClr>
                <a:schemeClr val="dk2"/>
              </a:buClr>
              <a:buSzPts val="1100"/>
              <a:buFont typeface="Comfortaa"/>
              <a:buAutoNum type="alphaUcPeriod"/>
            </a:pPr>
            <a:r>
              <a:rPr lang="en" sz="1100">
                <a:latin typeface="Comfortaa"/>
                <a:ea typeface="Comfortaa"/>
                <a:cs typeface="Comfortaa"/>
                <a:sym typeface="Comfortaa"/>
              </a:rPr>
              <a:t>Label Encoding:</a:t>
            </a:r>
            <a:endParaRPr sz="1100">
              <a:latin typeface="Comfortaa"/>
              <a:ea typeface="Comfortaa"/>
              <a:cs typeface="Comfortaa"/>
              <a:sym typeface="Comfortaa"/>
            </a:endParaRPr>
          </a:p>
          <a:p>
            <a:pPr marL="1371600" lvl="2" indent="-298450" algn="l" rtl="0">
              <a:spcBef>
                <a:spcPts val="1000"/>
              </a:spcBef>
              <a:spcAft>
                <a:spcPts val="0"/>
              </a:spcAft>
              <a:buClr>
                <a:schemeClr val="dk2"/>
              </a:buClr>
              <a:buSzPts val="1100"/>
              <a:buFont typeface="Comfortaa"/>
              <a:buAutoNum type="arabicPeriod"/>
            </a:pPr>
            <a:r>
              <a:rPr lang="en" sz="1100">
                <a:latin typeface="Comfortaa"/>
                <a:ea typeface="Comfortaa"/>
                <a:cs typeface="Comfortaa"/>
                <a:sym typeface="Comfortaa"/>
              </a:rPr>
              <a:t>For binary or ordinal categories (e.g., account status: active/inactive), encode with label encoding.</a:t>
            </a:r>
            <a:endParaRPr sz="1100">
              <a:latin typeface="Comfortaa"/>
              <a:ea typeface="Comfortaa"/>
              <a:cs typeface="Comfortaa"/>
              <a:sym typeface="Comfortaa"/>
            </a:endParaRPr>
          </a:p>
          <a:p>
            <a:pPr marL="914400" lvl="1" indent="-298450" algn="l" rtl="0">
              <a:spcBef>
                <a:spcPts val="1000"/>
              </a:spcBef>
              <a:spcAft>
                <a:spcPts val="0"/>
              </a:spcAft>
              <a:buClr>
                <a:schemeClr val="dk2"/>
              </a:buClr>
              <a:buSzPts val="1100"/>
              <a:buFont typeface="Comfortaa"/>
              <a:buAutoNum type="alphaUcPeriod"/>
            </a:pPr>
            <a:r>
              <a:rPr lang="en" sz="1100">
                <a:latin typeface="Comfortaa"/>
                <a:ea typeface="Comfortaa"/>
                <a:cs typeface="Comfortaa"/>
                <a:sym typeface="Comfortaa"/>
              </a:rPr>
              <a:t>One-Hot Encoding:</a:t>
            </a:r>
            <a:endParaRPr sz="1100">
              <a:latin typeface="Comfortaa"/>
              <a:ea typeface="Comfortaa"/>
              <a:cs typeface="Comfortaa"/>
              <a:sym typeface="Comfortaa"/>
            </a:endParaRPr>
          </a:p>
          <a:p>
            <a:pPr marL="1371600" lvl="2" indent="-298450" algn="l" rtl="0">
              <a:spcBef>
                <a:spcPts val="1000"/>
              </a:spcBef>
              <a:spcAft>
                <a:spcPts val="1000"/>
              </a:spcAft>
              <a:buClr>
                <a:schemeClr val="dk2"/>
              </a:buClr>
              <a:buSzPts val="1100"/>
              <a:buFont typeface="Comfortaa"/>
              <a:buAutoNum type="arabicPeriod"/>
            </a:pPr>
            <a:r>
              <a:rPr lang="en" sz="1100">
                <a:latin typeface="Comfortaa"/>
                <a:ea typeface="Comfortaa"/>
                <a:cs typeface="Comfortaa"/>
                <a:sym typeface="Comfortaa"/>
              </a:rPr>
              <a:t>For non-ordinal categorical data with multiple categories (e.g., country, transaction type), use one-hot encoding to avoid introducing bias.</a:t>
            </a:r>
            <a:endParaRPr sz="1100">
              <a:latin typeface="Comfortaa"/>
              <a:ea typeface="Comfortaa"/>
              <a:cs typeface="Comfortaa"/>
              <a:sym typeface="Comfortaa"/>
            </a:endParaRPr>
          </a:p>
        </p:txBody>
      </p:sp>
      <p:sp>
        <p:nvSpPr>
          <p:cNvPr id="275" name="Google Shape;275;p35"/>
          <p:cNvSpPr txBox="1"/>
          <p:nvPr/>
        </p:nvSpPr>
        <p:spPr>
          <a:xfrm>
            <a:off x="-8300" y="247650"/>
            <a:ext cx="2433900" cy="4340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Identification of </a:t>
            </a:r>
            <a:br>
              <a:rPr lang="en">
                <a:solidFill>
                  <a:srgbClr val="B7B7B7"/>
                </a:solidFill>
                <a:latin typeface="Comfortaa Medium"/>
                <a:ea typeface="Comfortaa Medium"/>
                <a:cs typeface="Comfortaa Medium"/>
                <a:sym typeface="Comfortaa Medium"/>
              </a:rPr>
            </a:br>
            <a:r>
              <a:rPr lang="en">
                <a:solidFill>
                  <a:srgbClr val="B7B7B7"/>
                </a:solidFill>
                <a:latin typeface="Comfortaa Medium"/>
                <a:ea typeface="Comfortaa Medium"/>
                <a:cs typeface="Comfortaa Medium"/>
                <a:sym typeface="Comfortaa Medium"/>
              </a:rPr>
              <a:t>data source</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chemeClr val="lt1"/>
              </a:solidFill>
              <a:latin typeface="Comfortaa Medium"/>
              <a:ea typeface="Comfortaa Medium"/>
              <a:cs typeface="Comfortaa Medium"/>
              <a:sym typeface="Comfortaa Medium"/>
            </a:endParaRPr>
          </a:p>
          <a:p>
            <a:pPr marL="457200" lvl="0" indent="-317500" algn="l" rtl="0">
              <a:spcBef>
                <a:spcPts val="0"/>
              </a:spcBef>
              <a:spcAft>
                <a:spcPts val="0"/>
              </a:spcAft>
              <a:buClr>
                <a:srgbClr val="FFFFFF"/>
              </a:buClr>
              <a:buSzPts val="1400"/>
              <a:buFont typeface="Comfortaa Medium"/>
              <a:buAutoNum type="arabicPeriod"/>
            </a:pPr>
            <a:r>
              <a:rPr lang="en" sz="1600">
                <a:solidFill>
                  <a:srgbClr val="FFFFFF"/>
                </a:solidFill>
                <a:latin typeface="Comfortaa Medium"/>
                <a:ea typeface="Comfortaa Medium"/>
                <a:cs typeface="Comfortaa Medium"/>
                <a:sym typeface="Comfortaa Medium"/>
              </a:rPr>
              <a:t>Data cleaning &amp; pre-processing</a:t>
            </a:r>
            <a:br>
              <a:rPr lang="en">
                <a:solidFill>
                  <a:srgbClr val="FFFFFF"/>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a:ea typeface="Comfortaa"/>
              <a:cs typeface="Comfortaa"/>
              <a:sym typeface="Comfortaa"/>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Model Training</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Output Analysis</a:t>
            </a: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br>
              <a:rPr lang="en">
                <a:solidFill>
                  <a:srgbClr val="B7B7B7"/>
                </a:solidFill>
                <a:latin typeface="Comfortaa Medium"/>
                <a:ea typeface="Comfortaa Medium"/>
                <a:cs typeface="Comfortaa Medium"/>
                <a:sym typeface="Comfortaa Medium"/>
              </a:rPr>
            </a:br>
            <a:endParaRPr>
              <a:solidFill>
                <a:srgbClr val="B7B7B7"/>
              </a:solidFill>
              <a:latin typeface="Comfortaa Medium"/>
              <a:ea typeface="Comfortaa Medium"/>
              <a:cs typeface="Comfortaa Medium"/>
              <a:sym typeface="Comfortaa Medium"/>
            </a:endParaRPr>
          </a:p>
          <a:p>
            <a:pPr marL="457200" lvl="0" indent="-317500" algn="l" rtl="0">
              <a:spcBef>
                <a:spcPts val="0"/>
              </a:spcBef>
              <a:spcAft>
                <a:spcPts val="0"/>
              </a:spcAft>
              <a:buClr>
                <a:srgbClr val="B7B7B7"/>
              </a:buClr>
              <a:buSzPts val="1400"/>
              <a:buFont typeface="Comfortaa Medium"/>
              <a:buAutoNum type="arabicPeriod"/>
            </a:pPr>
            <a:r>
              <a:rPr lang="en">
                <a:solidFill>
                  <a:srgbClr val="B7B7B7"/>
                </a:solidFill>
                <a:latin typeface="Comfortaa Medium"/>
                <a:ea typeface="Comfortaa Medium"/>
                <a:cs typeface="Comfortaa Medium"/>
                <a:sym typeface="Comfortaa Medium"/>
              </a:rPr>
              <a:t>Prediction</a:t>
            </a:r>
            <a:endParaRPr>
              <a:solidFill>
                <a:srgbClr val="B7B7B7"/>
              </a:solidFill>
              <a:latin typeface="Comfortaa Medium"/>
              <a:ea typeface="Comfortaa Medium"/>
              <a:cs typeface="Comfortaa Medium"/>
              <a:sym typeface="Comfortaa Medium"/>
            </a:endParaRPr>
          </a:p>
        </p:txBody>
      </p:sp>
      <p:sp>
        <p:nvSpPr>
          <p:cNvPr id="2" name="Rectangle 1">
            <a:extLst>
              <a:ext uri="{FF2B5EF4-FFF2-40B4-BE49-F238E27FC236}">
                <a16:creationId xmlns:a16="http://schemas.microsoft.com/office/drawing/2014/main" id="{69F96756-8745-10E5-E642-3504D4C4CA08}"/>
              </a:ext>
            </a:extLst>
          </p:cNvPr>
          <p:cNvSpPr/>
          <p:nvPr/>
        </p:nvSpPr>
        <p:spPr>
          <a:xfrm>
            <a:off x="7674429" y="39460"/>
            <a:ext cx="1388975" cy="41637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pic>
        <p:nvPicPr>
          <p:cNvPr id="280" name="Google Shape;280;p36"/>
          <p:cNvPicPr preferRelativeResize="0"/>
          <p:nvPr/>
        </p:nvPicPr>
        <p:blipFill>
          <a:blip r:embed="rId3">
            <a:alphaModFix/>
          </a:blip>
          <a:stretch>
            <a:fillRect/>
          </a:stretch>
        </p:blipFill>
        <p:spPr>
          <a:xfrm>
            <a:off x="3694725" y="510800"/>
            <a:ext cx="4771748" cy="4270798"/>
          </a:xfrm>
          <a:prstGeom prst="rect">
            <a:avLst/>
          </a:prstGeom>
          <a:noFill/>
          <a:ln w="9525" cap="flat" cmpd="sng">
            <a:solidFill>
              <a:srgbClr val="EFEFEF"/>
            </a:solidFill>
            <a:prstDash val="solid"/>
            <a:round/>
            <a:headEnd type="none" w="sm" len="sm"/>
            <a:tailEnd type="none" w="sm" len="sm"/>
          </a:ln>
        </p:spPr>
      </p:pic>
      <p:sp>
        <p:nvSpPr>
          <p:cNvPr id="281" name="Google Shape;281;p36"/>
          <p:cNvSpPr txBox="1"/>
          <p:nvPr/>
        </p:nvSpPr>
        <p:spPr>
          <a:xfrm>
            <a:off x="589025" y="1550900"/>
            <a:ext cx="2833500" cy="204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2"/>
                </a:solidFill>
                <a:latin typeface="Comfortaa"/>
                <a:ea typeface="Comfortaa"/>
                <a:cs typeface="Comfortaa"/>
                <a:sym typeface="Comfortaa"/>
              </a:rPr>
              <a:t>Dropped around 38 features from both the application datasets as they are having stronger (&gt;90%) correlations</a:t>
            </a:r>
            <a:endParaRPr sz="1300">
              <a:solidFill>
                <a:schemeClr val="dk2"/>
              </a:solidFill>
              <a:latin typeface="Comfortaa"/>
              <a:ea typeface="Comfortaa"/>
              <a:cs typeface="Comfortaa"/>
              <a:sym typeface="Comfortaa"/>
            </a:endParaRPr>
          </a:p>
        </p:txBody>
      </p:sp>
      <p:sp>
        <p:nvSpPr>
          <p:cNvPr id="282" name="Google Shape;282;p36"/>
          <p:cNvSpPr txBox="1"/>
          <p:nvPr/>
        </p:nvSpPr>
        <p:spPr>
          <a:xfrm>
            <a:off x="107450" y="138150"/>
            <a:ext cx="4597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666666"/>
                </a:solidFill>
                <a:latin typeface="Comfortaa Medium"/>
                <a:ea typeface="Comfortaa Medium"/>
                <a:cs typeface="Comfortaa Medium"/>
                <a:sym typeface="Comfortaa Medium"/>
              </a:rPr>
              <a:t>EDA on Application Data</a:t>
            </a:r>
            <a:endParaRPr sz="1800">
              <a:solidFill>
                <a:srgbClr val="666666"/>
              </a:solidFill>
              <a:latin typeface="Comfortaa Medium"/>
              <a:ea typeface="Comfortaa Medium"/>
              <a:cs typeface="Comfortaa Medium"/>
              <a:sym typeface="Comfortaa Medium"/>
            </a:endParaRPr>
          </a:p>
        </p:txBody>
      </p:sp>
      <p:sp>
        <p:nvSpPr>
          <p:cNvPr id="283" name="Google Shape;283;p36"/>
          <p:cNvSpPr txBox="1"/>
          <p:nvPr/>
        </p:nvSpPr>
        <p:spPr>
          <a:xfrm>
            <a:off x="146050" y="806450"/>
            <a:ext cx="3000000" cy="5850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chemeClr val="dk2"/>
              </a:buClr>
              <a:buSzPts val="1300"/>
              <a:buFont typeface="Comfortaa Medium"/>
              <a:buChar char="➢"/>
            </a:pPr>
            <a:r>
              <a:rPr lang="en" sz="1300">
                <a:solidFill>
                  <a:schemeClr val="dk2"/>
                </a:solidFill>
                <a:latin typeface="Comfortaa Medium"/>
                <a:ea typeface="Comfortaa Medium"/>
                <a:cs typeface="Comfortaa Medium"/>
                <a:sym typeface="Comfortaa Medium"/>
              </a:rPr>
              <a:t>Analysis using Correlation matrix</a:t>
            </a:r>
            <a:endParaRPr sz="1300">
              <a:solidFill>
                <a:schemeClr val="dk2"/>
              </a:solidFill>
              <a:latin typeface="Comfortaa"/>
              <a:ea typeface="Comfortaa"/>
              <a:cs typeface="Comfortaa"/>
              <a:sym typeface="Comfortaa"/>
            </a:endParaRPr>
          </a:p>
        </p:txBody>
      </p:sp>
      <p:sp>
        <p:nvSpPr>
          <p:cNvPr id="2" name="Rectangle 1">
            <a:extLst>
              <a:ext uri="{FF2B5EF4-FFF2-40B4-BE49-F238E27FC236}">
                <a16:creationId xmlns:a16="http://schemas.microsoft.com/office/drawing/2014/main" id="{23273225-CFD1-505C-D75A-AE8019012117}"/>
              </a:ext>
            </a:extLst>
          </p:cNvPr>
          <p:cNvSpPr/>
          <p:nvPr/>
        </p:nvSpPr>
        <p:spPr>
          <a:xfrm>
            <a:off x="7674429" y="39460"/>
            <a:ext cx="1388975" cy="416379"/>
          </a:xfrm>
          <a:prstGeom prst="rect">
            <a:avLst/>
          </a:prstGeom>
          <a:solidFill>
            <a:schemeClr val="tx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1194</Words>
  <Application>Microsoft Office PowerPoint</Application>
  <PresentationFormat>On-screen Show (16:9)</PresentationFormat>
  <Paragraphs>137</Paragraphs>
  <Slides>19</Slides>
  <Notes>19</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19</vt:i4>
      </vt:variant>
    </vt:vector>
  </HeadingPairs>
  <TitlesOfParts>
    <vt:vector size="31" baseType="lpstr">
      <vt:lpstr>Manrope</vt:lpstr>
      <vt:lpstr>Manrope SemiBold</vt:lpstr>
      <vt:lpstr>Quattrocento Sans</vt:lpstr>
      <vt:lpstr>Comfortaa</vt:lpstr>
      <vt:lpstr>Nunito</vt:lpstr>
      <vt:lpstr>Courier New</vt:lpstr>
      <vt:lpstr>Fira Sans Extra Condensed Medium</vt:lpstr>
      <vt:lpstr>Comfortaa Medium</vt:lpstr>
      <vt:lpstr>Calibri</vt:lpstr>
      <vt:lpstr>Arial</vt:lpstr>
      <vt:lpstr>Shift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Chakrika Vemireddy</dc:creator>
  <cp:lastModifiedBy>Chakrika Sai Vemireddy</cp:lastModifiedBy>
  <cp:revision>2</cp:revision>
  <dcterms:modified xsi:type="dcterms:W3CDTF">2025-09-04T17:23:19Z</dcterms:modified>
</cp:coreProperties>
</file>